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94" r:id="rId2"/>
    <p:sldId id="323" r:id="rId3"/>
    <p:sldId id="337" r:id="rId4"/>
    <p:sldId id="393" r:id="rId5"/>
    <p:sldId id="355" r:id="rId6"/>
    <p:sldId id="371" r:id="rId7"/>
    <p:sldId id="374" r:id="rId8"/>
    <p:sldId id="372" r:id="rId9"/>
    <p:sldId id="382" r:id="rId10"/>
    <p:sldId id="383" r:id="rId11"/>
    <p:sldId id="363" r:id="rId12"/>
    <p:sldId id="364" r:id="rId13"/>
    <p:sldId id="375" r:id="rId14"/>
    <p:sldId id="384" r:id="rId15"/>
    <p:sldId id="409" r:id="rId16"/>
    <p:sldId id="376" r:id="rId17"/>
    <p:sldId id="377" r:id="rId18"/>
    <p:sldId id="378" r:id="rId19"/>
    <p:sldId id="373" r:id="rId20"/>
    <p:sldId id="356" r:id="rId21"/>
    <p:sldId id="365" r:id="rId22"/>
    <p:sldId id="361" r:id="rId23"/>
    <p:sldId id="359" r:id="rId24"/>
    <p:sldId id="381" r:id="rId25"/>
    <p:sldId id="380" r:id="rId26"/>
    <p:sldId id="394" r:id="rId27"/>
    <p:sldId id="379" r:id="rId28"/>
    <p:sldId id="358" r:id="rId29"/>
    <p:sldId id="366" r:id="rId30"/>
    <p:sldId id="386" r:id="rId31"/>
    <p:sldId id="395" r:id="rId32"/>
    <p:sldId id="385" r:id="rId33"/>
    <p:sldId id="396" r:id="rId34"/>
    <p:sldId id="433" r:id="rId35"/>
    <p:sldId id="387" r:id="rId36"/>
    <p:sldId id="403" r:id="rId37"/>
    <p:sldId id="397" r:id="rId38"/>
    <p:sldId id="388" r:id="rId39"/>
    <p:sldId id="398" r:id="rId40"/>
    <p:sldId id="399" r:id="rId41"/>
    <p:sldId id="407" r:id="rId42"/>
    <p:sldId id="408" r:id="rId43"/>
    <p:sldId id="406" r:id="rId44"/>
    <p:sldId id="400" r:id="rId45"/>
    <p:sldId id="404" r:id="rId46"/>
    <p:sldId id="405" r:id="rId47"/>
    <p:sldId id="402" r:id="rId48"/>
    <p:sldId id="401" r:id="rId49"/>
    <p:sldId id="416" r:id="rId50"/>
    <p:sldId id="368" r:id="rId51"/>
    <p:sldId id="389" r:id="rId52"/>
    <p:sldId id="414" r:id="rId53"/>
    <p:sldId id="369" r:id="rId54"/>
    <p:sldId id="413" r:id="rId55"/>
    <p:sldId id="392" r:id="rId56"/>
    <p:sldId id="370" r:id="rId57"/>
    <p:sldId id="412" r:id="rId58"/>
    <p:sldId id="410" r:id="rId59"/>
    <p:sldId id="411" r:id="rId60"/>
    <p:sldId id="431" r:id="rId61"/>
    <p:sldId id="432" r:id="rId62"/>
    <p:sldId id="419" r:id="rId63"/>
    <p:sldId id="421" r:id="rId64"/>
    <p:sldId id="422" r:id="rId65"/>
    <p:sldId id="423" r:id="rId66"/>
    <p:sldId id="424" r:id="rId67"/>
    <p:sldId id="425" r:id="rId68"/>
    <p:sldId id="426" r:id="rId69"/>
    <p:sldId id="427" r:id="rId70"/>
    <p:sldId id="428" r:id="rId71"/>
    <p:sldId id="429" r:id="rId72"/>
    <p:sldId id="430" r:id="rId73"/>
    <p:sldId id="415" r:id="rId74"/>
    <p:sldId id="36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FF00FD"/>
    <a:srgbClr val="FFFFFF"/>
    <a:srgbClr val="8E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728"/>
    <p:restoredTop sz="94670"/>
  </p:normalViewPr>
  <p:slideViewPr>
    <p:cSldViewPr snapToGrid="0" snapToObjects="1">
      <p:cViewPr varScale="1">
        <p:scale>
          <a:sx n="92" d="100"/>
          <a:sy n="92" d="100"/>
        </p:scale>
        <p:origin x="208" y="440"/>
      </p:cViewPr>
      <p:guideLst/>
    </p:cSldViewPr>
  </p:slideViewPr>
  <p:notesTextViewPr>
    <p:cViewPr>
      <p:scale>
        <a:sx n="1" d="1"/>
        <a:sy n="1" d="1"/>
      </p:scale>
      <p:origin x="0" y="0"/>
    </p:cViewPr>
  </p:notesTextViewPr>
  <p:sorterViewPr>
    <p:cViewPr>
      <p:scale>
        <a:sx n="103" d="100"/>
        <a:sy n="103"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00EB8-9118-6742-900A-BDF573E906F5}" type="datetimeFigureOut">
              <a:rPr lang="en-US" smtClean="0"/>
              <a:t>6/15/25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D712FC-7E89-F445-8072-09E074D3BE1B}" type="slidenum">
              <a:rPr lang="en-US" smtClean="0"/>
              <a:t>‹#›</a:t>
            </a:fld>
            <a:endParaRPr lang="en-US"/>
          </a:p>
        </p:txBody>
      </p:sp>
    </p:spTree>
    <p:extLst>
      <p:ext uri="{BB962C8B-B14F-4D97-AF65-F5344CB8AC3E}">
        <p14:creationId xmlns:p14="http://schemas.microsoft.com/office/powerpoint/2010/main" val="168940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3600" b="1">
                <a:solidFill>
                  <a:srgbClr val="0070C0"/>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895C577-8370-3243-8AA5-72290F5793A8}" type="datetime1">
              <a:rPr lang="en-US" smtClean="0"/>
              <a:t>6/15/25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8B4D4-FF0B-7348-8D92-6EB93DDA7D4D}" type="slidenum">
              <a:rPr lang="en-US" smtClean="0"/>
              <a:t>‹#›</a:t>
            </a:fld>
            <a:endParaRPr lang="en-US"/>
          </a:p>
        </p:txBody>
      </p:sp>
    </p:spTree>
    <p:extLst>
      <p:ext uri="{BB962C8B-B14F-4D97-AF65-F5344CB8AC3E}">
        <p14:creationId xmlns:p14="http://schemas.microsoft.com/office/powerpoint/2010/main" val="104924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89FF6-AFE9-294A-A003-818BF489FDBF}" type="datetime1">
              <a:rPr lang="en-US" smtClean="0"/>
              <a:t>6/15/25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8B4D4-FF0B-7348-8D92-6EB93DDA7D4D}" type="slidenum">
              <a:rPr lang="en-US" smtClean="0"/>
              <a:t>‹#›</a:t>
            </a:fld>
            <a:endParaRPr lang="en-US"/>
          </a:p>
        </p:txBody>
      </p:sp>
    </p:spTree>
    <p:extLst>
      <p:ext uri="{BB962C8B-B14F-4D97-AF65-F5344CB8AC3E}">
        <p14:creationId xmlns:p14="http://schemas.microsoft.com/office/powerpoint/2010/main" val="837005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28E50-CEE7-8843-A9D5-274DC57F35B7}" type="datetime1">
              <a:rPr lang="en-US" smtClean="0"/>
              <a:t>6/15/25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8B4D4-FF0B-7348-8D92-6EB93DDA7D4D}" type="slidenum">
              <a:rPr lang="en-US" smtClean="0"/>
              <a:t>‹#›</a:t>
            </a:fld>
            <a:endParaRPr lang="en-US"/>
          </a:p>
        </p:txBody>
      </p:sp>
    </p:spTree>
    <p:extLst>
      <p:ext uri="{BB962C8B-B14F-4D97-AF65-F5344CB8AC3E}">
        <p14:creationId xmlns:p14="http://schemas.microsoft.com/office/powerpoint/2010/main" val="1528021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408" y="0"/>
            <a:ext cx="10515600" cy="1325563"/>
          </a:xfrm>
        </p:spPr>
        <p:txBody>
          <a:bodyPr>
            <a:normAutofit/>
          </a:bodyPr>
          <a:lstStyle>
            <a:lvl1pPr>
              <a:defRPr sz="3200" b="1">
                <a:solidFill>
                  <a:schemeClr val="accent5">
                    <a:lumMod val="20000"/>
                    <a:lumOff val="80000"/>
                  </a:schemeClr>
                </a:solidFill>
                <a:latin typeface="+mn-lt"/>
              </a:defRPr>
            </a:lvl1pPr>
          </a:lstStyle>
          <a:p>
            <a:r>
              <a:rPr lang="en-US" dirty="0"/>
              <a:t>Click to edit Master title style</a:t>
            </a:r>
          </a:p>
        </p:txBody>
      </p:sp>
      <p:sp>
        <p:nvSpPr>
          <p:cNvPr id="3" name="Content Placeholder 2"/>
          <p:cNvSpPr>
            <a:spLocks noGrp="1"/>
          </p:cNvSpPr>
          <p:nvPr>
            <p:ph idx="1"/>
          </p:nvPr>
        </p:nvSpPr>
        <p:spPr>
          <a:xfrm>
            <a:off x="284408" y="1661375"/>
            <a:ext cx="11069392" cy="4515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096352-DF18-C543-9AAA-98169A324AFD}" type="datetime1">
              <a:rPr lang="en-US" smtClean="0"/>
              <a:t>6/15/25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8B4D4-FF0B-7348-8D92-6EB93DDA7D4D}" type="slidenum">
              <a:rPr lang="en-US" smtClean="0"/>
              <a:t>‹#›</a:t>
            </a:fld>
            <a:endParaRPr lang="en-US"/>
          </a:p>
        </p:txBody>
      </p:sp>
    </p:spTree>
    <p:extLst>
      <p:ext uri="{BB962C8B-B14F-4D97-AF65-F5344CB8AC3E}">
        <p14:creationId xmlns:p14="http://schemas.microsoft.com/office/powerpoint/2010/main" val="1602177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solidFill>
                  <a:srgbClr val="0070C0"/>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F6EF2E-FA13-9144-8189-99125E807CE1}" type="datetime1">
              <a:rPr lang="en-US" smtClean="0"/>
              <a:t>6/15/25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8B4D4-FF0B-7348-8D92-6EB93DDA7D4D}" type="slidenum">
              <a:rPr lang="en-US" smtClean="0"/>
              <a:t>‹#›</a:t>
            </a:fld>
            <a:endParaRPr lang="en-US"/>
          </a:p>
        </p:txBody>
      </p:sp>
    </p:spTree>
    <p:extLst>
      <p:ext uri="{BB962C8B-B14F-4D97-AF65-F5344CB8AC3E}">
        <p14:creationId xmlns:p14="http://schemas.microsoft.com/office/powerpoint/2010/main" val="498616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56B41-5829-5B4F-916A-B10ECB392827}" type="datetime1">
              <a:rPr lang="en-US" smtClean="0"/>
              <a:t>6/15/25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8B4D4-FF0B-7348-8D92-6EB93DDA7D4D}" type="slidenum">
              <a:rPr lang="en-US" smtClean="0"/>
              <a:t>‹#›</a:t>
            </a:fld>
            <a:endParaRPr lang="en-US"/>
          </a:p>
        </p:txBody>
      </p:sp>
    </p:spTree>
    <p:extLst>
      <p:ext uri="{BB962C8B-B14F-4D97-AF65-F5344CB8AC3E}">
        <p14:creationId xmlns:p14="http://schemas.microsoft.com/office/powerpoint/2010/main" val="762576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A7C00C-6757-4749-A7EA-1471E9F3D3F6}" type="datetime1">
              <a:rPr lang="en-US" smtClean="0"/>
              <a:t>6/15/25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28B4D4-FF0B-7348-8D92-6EB93DDA7D4D}" type="slidenum">
              <a:rPr lang="en-US" smtClean="0"/>
              <a:t>‹#›</a:t>
            </a:fld>
            <a:endParaRPr lang="en-US"/>
          </a:p>
        </p:txBody>
      </p:sp>
    </p:spTree>
    <p:extLst>
      <p:ext uri="{BB962C8B-B14F-4D97-AF65-F5344CB8AC3E}">
        <p14:creationId xmlns:p14="http://schemas.microsoft.com/office/powerpoint/2010/main" val="44830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1688B5-6B09-1341-82D5-D5D55B89F9C2}" type="datetime1">
              <a:rPr lang="en-US" smtClean="0"/>
              <a:t>6/15/25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28B4D4-FF0B-7348-8D92-6EB93DDA7D4D}" type="slidenum">
              <a:rPr lang="en-US" smtClean="0"/>
              <a:t>‹#›</a:t>
            </a:fld>
            <a:endParaRPr lang="en-US"/>
          </a:p>
        </p:txBody>
      </p:sp>
    </p:spTree>
    <p:extLst>
      <p:ext uri="{BB962C8B-B14F-4D97-AF65-F5344CB8AC3E}">
        <p14:creationId xmlns:p14="http://schemas.microsoft.com/office/powerpoint/2010/main" val="1362090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EA1813-A23B-9E4D-8F65-562282048888}" type="datetime1">
              <a:rPr lang="en-US" smtClean="0"/>
              <a:t>6/15/25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28B4D4-FF0B-7348-8D92-6EB93DDA7D4D}" type="slidenum">
              <a:rPr lang="en-US" smtClean="0"/>
              <a:t>‹#›</a:t>
            </a:fld>
            <a:endParaRPr lang="en-US"/>
          </a:p>
        </p:txBody>
      </p:sp>
    </p:spTree>
    <p:extLst>
      <p:ext uri="{BB962C8B-B14F-4D97-AF65-F5344CB8AC3E}">
        <p14:creationId xmlns:p14="http://schemas.microsoft.com/office/powerpoint/2010/main" val="483675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66294B-E8B2-CF4D-841B-70DE2CEEB703}" type="datetime1">
              <a:rPr lang="en-US" smtClean="0"/>
              <a:t>6/15/25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8B4D4-FF0B-7348-8D92-6EB93DDA7D4D}" type="slidenum">
              <a:rPr lang="en-US" smtClean="0"/>
              <a:t>‹#›</a:t>
            </a:fld>
            <a:endParaRPr lang="en-US"/>
          </a:p>
        </p:txBody>
      </p:sp>
    </p:spTree>
    <p:extLst>
      <p:ext uri="{BB962C8B-B14F-4D97-AF65-F5344CB8AC3E}">
        <p14:creationId xmlns:p14="http://schemas.microsoft.com/office/powerpoint/2010/main" val="914894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8A37C8-E771-F443-9A89-DA12EE173AAC}" type="datetime1">
              <a:rPr lang="en-US" smtClean="0"/>
              <a:t>6/15/25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8B4D4-FF0B-7348-8D92-6EB93DDA7D4D}" type="slidenum">
              <a:rPr lang="en-US" smtClean="0"/>
              <a:t>‹#›</a:t>
            </a:fld>
            <a:endParaRPr lang="en-US"/>
          </a:p>
        </p:txBody>
      </p:sp>
    </p:spTree>
    <p:extLst>
      <p:ext uri="{BB962C8B-B14F-4D97-AF65-F5344CB8AC3E}">
        <p14:creationId xmlns:p14="http://schemas.microsoft.com/office/powerpoint/2010/main" val="648243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98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D800FE-C8C5-C343-A059-2096CBD4A482}" type="datetime1">
              <a:rPr lang="en-US" smtClean="0"/>
              <a:t>6/15/25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8B4D4-FF0B-7348-8D92-6EB93DDA7D4D}" type="slidenum">
              <a:rPr lang="en-US" smtClean="0"/>
              <a:t>‹#›</a:t>
            </a:fld>
            <a:endParaRPr lang="en-US"/>
          </a:p>
        </p:txBody>
      </p:sp>
    </p:spTree>
    <p:extLst>
      <p:ext uri="{BB962C8B-B14F-4D97-AF65-F5344CB8AC3E}">
        <p14:creationId xmlns:p14="http://schemas.microsoft.com/office/powerpoint/2010/main" val="905590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dx.doi.org/10.3390/challe6010117"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edium.com/@geminae.stellae/introduction-to-parallel-computing-with-opencl-2ee91c30b8b6"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openmp.org/"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uxlfoundation/oneTBB"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alpaka-group.github.io/alpaka/"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indico.jlab.org/event/459/contributions/11824/attachments/9281/14171/20230511-CHEP23_CMSPortability.pdf"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khronos.org/syc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numba.readthedocs.io/en/stable/release-notes.html#version-0-54-0-19-august-2021" TargetMode="External"/><Relationship Id="rId7" Type="http://schemas.openxmlformats.org/officeDocument/2006/relationships/hyperlink" Target="https://github.com/IntelPython/dpctl" TargetMode="External"/><Relationship Id="rId2" Type="http://schemas.openxmlformats.org/officeDocument/2006/relationships/hyperlink" Target="https://docs.cupy.dev/en/stable/install.html#using-cupy-on-amd-gpu-experimental" TargetMode="External"/><Relationship Id="rId1" Type="http://schemas.openxmlformats.org/officeDocument/2006/relationships/slideLayout" Target="../slideLayouts/slideLayout2.xml"/><Relationship Id="rId6" Type="http://schemas.openxmlformats.org/officeDocument/2006/relationships/hyperlink" Target="https://github.com/kokkos/pykokkos" TargetMode="External"/><Relationship Id="rId5" Type="http://schemas.openxmlformats.org/officeDocument/2006/relationships/hyperlink" Target="https://github.com/realitix/vulkan" TargetMode="External"/><Relationship Id="rId4" Type="http://schemas.openxmlformats.org/officeDocument/2006/relationships/hyperlink" Target="https://documen.tician.de/pyopencl/" TargetMode="External"/></Relationships>
</file>

<file path=ppt/slides/_rels/slide66.xml.rels><?xml version="1.0" encoding="UTF-8" standalone="yes"?>
<Relationships xmlns="http://schemas.openxmlformats.org/package/2006/relationships"><Relationship Id="rId2" Type="http://schemas.openxmlformats.org/officeDocument/2006/relationships/hyperlink" Target="https://docs.nvidia.com/cuda/cuda-toolkit-release-notes/index.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8ED7A6-06D4-5A4B-A24D-448A52EAD5AB}"/>
              </a:ext>
            </a:extLst>
          </p:cNvPr>
          <p:cNvSpPr>
            <a:spLocks noGrp="1"/>
          </p:cNvSpPr>
          <p:nvPr>
            <p:ph type="ctrTitle"/>
          </p:nvPr>
        </p:nvSpPr>
        <p:spPr>
          <a:xfrm>
            <a:off x="1524000" y="279401"/>
            <a:ext cx="9144000" cy="2387600"/>
          </a:xfrm>
        </p:spPr>
        <p:txBody>
          <a:bodyPr anchor="ctr">
            <a:normAutofit/>
          </a:bodyPr>
          <a:lstStyle/>
          <a:p>
            <a:r>
              <a:rPr lang="en-US" b="1" dirty="0">
                <a:effectLst/>
                <a:latin typeface="TimesNewRomanPS"/>
              </a:rPr>
              <a:t>Lightning Introduction</a:t>
            </a:r>
            <a:br>
              <a:rPr lang="en-US" b="1" dirty="0">
                <a:effectLst/>
                <a:latin typeface="TimesNewRomanPS"/>
              </a:rPr>
            </a:br>
            <a:r>
              <a:rPr lang="en-US" b="1" dirty="0">
                <a:effectLst/>
                <a:latin typeface="TimesNewRomanPS"/>
              </a:rPr>
              <a:t>to </a:t>
            </a:r>
            <a:br>
              <a:rPr lang="en-US" b="1" dirty="0">
                <a:effectLst/>
                <a:latin typeface="TimesNewRomanPS"/>
              </a:rPr>
            </a:br>
            <a:r>
              <a:rPr lang="en-US" b="1" dirty="0">
                <a:effectLst/>
                <a:latin typeface="TimesNewRomanPS"/>
              </a:rPr>
              <a:t>Parallel Programming</a:t>
            </a:r>
            <a:endParaRPr lang="en-US" sz="4000" dirty="0"/>
          </a:p>
        </p:txBody>
      </p:sp>
      <p:sp>
        <p:nvSpPr>
          <p:cNvPr id="6" name="Subtitle 5">
            <a:extLst>
              <a:ext uri="{FF2B5EF4-FFF2-40B4-BE49-F238E27FC236}">
                <a16:creationId xmlns:a16="http://schemas.microsoft.com/office/drawing/2014/main" id="{578C1A98-D6C0-ED4B-BCE7-0E0863B9F7B7}"/>
              </a:ext>
            </a:extLst>
          </p:cNvPr>
          <p:cNvSpPr>
            <a:spLocks noGrp="1"/>
          </p:cNvSpPr>
          <p:nvPr>
            <p:ph type="subTitle" idx="1"/>
          </p:nvPr>
        </p:nvSpPr>
        <p:spPr>
          <a:xfrm>
            <a:off x="1524000" y="2341563"/>
            <a:ext cx="9144000" cy="1655762"/>
          </a:xfrm>
        </p:spPr>
        <p:txBody>
          <a:bodyPr>
            <a:normAutofit/>
          </a:bodyPr>
          <a:lstStyle/>
          <a:p>
            <a:r>
              <a:rPr lang="en-US" dirty="0"/>
              <a:t>David Lange</a:t>
            </a:r>
          </a:p>
          <a:p>
            <a:r>
              <a:rPr lang="en-US" dirty="0"/>
              <a:t>Princeton University</a:t>
            </a:r>
          </a:p>
        </p:txBody>
      </p:sp>
      <p:sp>
        <p:nvSpPr>
          <p:cNvPr id="4" name="Slide Number Placeholder 3">
            <a:extLst>
              <a:ext uri="{FF2B5EF4-FFF2-40B4-BE49-F238E27FC236}">
                <a16:creationId xmlns:a16="http://schemas.microsoft.com/office/drawing/2014/main" id="{12DE61BC-14E8-FE4F-A528-89A375992D49}"/>
              </a:ext>
            </a:extLst>
          </p:cNvPr>
          <p:cNvSpPr>
            <a:spLocks noGrp="1"/>
          </p:cNvSpPr>
          <p:nvPr>
            <p:ph type="sldNum" sz="quarter" idx="12"/>
          </p:nvPr>
        </p:nvSpPr>
        <p:spPr/>
        <p:txBody>
          <a:bodyPr>
            <a:normAutofit/>
          </a:bodyPr>
          <a:lstStyle/>
          <a:p>
            <a:pPr>
              <a:spcAft>
                <a:spcPts val="600"/>
              </a:spcAft>
            </a:pPr>
            <a:fld id="{0028B4D4-FF0B-7348-8D92-6EB93DDA7D4D}" type="slidenum">
              <a:rPr lang="en-US">
                <a:solidFill>
                  <a:schemeClr val="tx1"/>
                </a:solidFill>
              </a:rPr>
              <a:pPr>
                <a:spcAft>
                  <a:spcPts val="600"/>
                </a:spcAft>
              </a:pPr>
              <a:t>1</a:t>
            </a:fld>
            <a:endParaRPr lang="en-US">
              <a:solidFill>
                <a:schemeClr val="tx1"/>
              </a:solidFill>
            </a:endParaRPr>
          </a:p>
        </p:txBody>
      </p:sp>
    </p:spTree>
    <p:extLst>
      <p:ext uri="{BB962C8B-B14F-4D97-AF65-F5344CB8AC3E}">
        <p14:creationId xmlns:p14="http://schemas.microsoft.com/office/powerpoint/2010/main" val="3993011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2177-F470-D222-2E7E-D549914CA71B}"/>
              </a:ext>
            </a:extLst>
          </p:cNvPr>
          <p:cNvSpPr>
            <a:spLocks noGrp="1"/>
          </p:cNvSpPr>
          <p:nvPr>
            <p:ph type="title"/>
          </p:nvPr>
        </p:nvSpPr>
        <p:spPr/>
        <p:txBody>
          <a:bodyPr/>
          <a:lstStyle/>
          <a:p>
            <a:r>
              <a:rPr lang="en-US" dirty="0"/>
              <a:t>How to go faster?</a:t>
            </a:r>
          </a:p>
        </p:txBody>
      </p:sp>
      <p:sp>
        <p:nvSpPr>
          <p:cNvPr id="3" name="Content Placeholder 2">
            <a:extLst>
              <a:ext uri="{FF2B5EF4-FFF2-40B4-BE49-F238E27FC236}">
                <a16:creationId xmlns:a16="http://schemas.microsoft.com/office/drawing/2014/main" id="{423F4041-8FF6-0526-498D-35FB7F4CC326}"/>
              </a:ext>
            </a:extLst>
          </p:cNvPr>
          <p:cNvSpPr>
            <a:spLocks noGrp="1"/>
          </p:cNvSpPr>
          <p:nvPr>
            <p:ph idx="1"/>
          </p:nvPr>
        </p:nvSpPr>
        <p:spPr/>
        <p:txBody>
          <a:bodyPr/>
          <a:lstStyle/>
          <a:p>
            <a:r>
              <a:rPr lang="en-US" i="1" dirty="0"/>
              <a:t>More logic units in same space = more transistors</a:t>
            </a:r>
            <a:endParaRPr lang="en-US" dirty="0"/>
          </a:p>
          <a:p>
            <a:endParaRPr lang="en-US" i="1" dirty="0"/>
          </a:p>
          <a:p>
            <a:r>
              <a:rPr lang="en-US" i="1" dirty="0"/>
              <a:t>Faster clocking = higher frequency</a:t>
            </a:r>
          </a:p>
          <a:p>
            <a:endParaRPr lang="en-US" i="1" dirty="0"/>
          </a:p>
          <a:p>
            <a:r>
              <a:rPr lang="en-US" i="1" dirty="0"/>
              <a:t>I/O performance needs to keep up…</a:t>
            </a:r>
            <a:endParaRPr lang="en-US" dirty="0"/>
          </a:p>
          <a:p>
            <a:endParaRPr lang="en-US" dirty="0"/>
          </a:p>
        </p:txBody>
      </p:sp>
      <p:sp>
        <p:nvSpPr>
          <p:cNvPr id="4" name="Slide Number Placeholder 3">
            <a:extLst>
              <a:ext uri="{FF2B5EF4-FFF2-40B4-BE49-F238E27FC236}">
                <a16:creationId xmlns:a16="http://schemas.microsoft.com/office/drawing/2014/main" id="{90730925-30DD-9219-71C6-D77FB91DFC2B}"/>
              </a:ext>
            </a:extLst>
          </p:cNvPr>
          <p:cNvSpPr>
            <a:spLocks noGrp="1"/>
          </p:cNvSpPr>
          <p:nvPr>
            <p:ph type="sldNum" sz="quarter" idx="12"/>
          </p:nvPr>
        </p:nvSpPr>
        <p:spPr/>
        <p:txBody>
          <a:bodyPr/>
          <a:lstStyle/>
          <a:p>
            <a:fld id="{0028B4D4-FF0B-7348-8D92-6EB93DDA7D4D}" type="slidenum">
              <a:rPr lang="en-US" smtClean="0"/>
              <a:t>10</a:t>
            </a:fld>
            <a:endParaRPr lang="en-US"/>
          </a:p>
        </p:txBody>
      </p:sp>
    </p:spTree>
    <p:extLst>
      <p:ext uri="{BB962C8B-B14F-4D97-AF65-F5344CB8AC3E}">
        <p14:creationId xmlns:p14="http://schemas.microsoft.com/office/powerpoint/2010/main" val="4228137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0C29-A7CD-C78E-EE45-5FBB5EC77205}"/>
              </a:ext>
            </a:extLst>
          </p:cNvPr>
          <p:cNvSpPr>
            <a:spLocks noGrp="1"/>
          </p:cNvSpPr>
          <p:nvPr>
            <p:ph type="title"/>
          </p:nvPr>
        </p:nvSpPr>
        <p:spPr/>
        <p:txBody>
          <a:bodyPr/>
          <a:lstStyle/>
          <a:p>
            <a:r>
              <a:rPr lang="en-US" dirty="0"/>
              <a:t>More transistors? Moore’s Law</a:t>
            </a:r>
          </a:p>
        </p:txBody>
      </p:sp>
      <p:sp>
        <p:nvSpPr>
          <p:cNvPr id="3" name="Content Placeholder 2">
            <a:extLst>
              <a:ext uri="{FF2B5EF4-FFF2-40B4-BE49-F238E27FC236}">
                <a16:creationId xmlns:a16="http://schemas.microsoft.com/office/drawing/2014/main" id="{E0A09C0D-4292-CC53-7613-D2F68BE0011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CA5A338-F261-A750-17DE-04F0D3B45027}"/>
              </a:ext>
            </a:extLst>
          </p:cNvPr>
          <p:cNvSpPr>
            <a:spLocks noGrp="1"/>
          </p:cNvSpPr>
          <p:nvPr>
            <p:ph type="sldNum" sz="quarter" idx="12"/>
          </p:nvPr>
        </p:nvSpPr>
        <p:spPr/>
        <p:txBody>
          <a:bodyPr/>
          <a:lstStyle/>
          <a:p>
            <a:fld id="{0028B4D4-FF0B-7348-8D92-6EB93DDA7D4D}" type="slidenum">
              <a:rPr lang="en-US" smtClean="0"/>
              <a:t>11</a:t>
            </a:fld>
            <a:endParaRPr lang="en-US"/>
          </a:p>
        </p:txBody>
      </p:sp>
      <p:pic>
        <p:nvPicPr>
          <p:cNvPr id="5" name="Picture 4">
            <a:extLst>
              <a:ext uri="{FF2B5EF4-FFF2-40B4-BE49-F238E27FC236}">
                <a16:creationId xmlns:a16="http://schemas.microsoft.com/office/drawing/2014/main" id="{E48F2B6A-F7F7-A116-6BFF-1098AFAAC5BC}"/>
              </a:ext>
            </a:extLst>
          </p:cNvPr>
          <p:cNvPicPr>
            <a:picLocks noChangeAspect="1"/>
          </p:cNvPicPr>
          <p:nvPr/>
        </p:nvPicPr>
        <p:blipFill>
          <a:blip r:embed="rId2"/>
          <a:stretch>
            <a:fillRect/>
          </a:stretch>
        </p:blipFill>
        <p:spPr>
          <a:xfrm>
            <a:off x="1656008" y="1161564"/>
            <a:ext cx="7772400" cy="5515209"/>
          </a:xfrm>
          <a:prstGeom prst="rect">
            <a:avLst/>
          </a:prstGeom>
        </p:spPr>
      </p:pic>
    </p:spTree>
    <p:extLst>
      <p:ext uri="{BB962C8B-B14F-4D97-AF65-F5344CB8AC3E}">
        <p14:creationId xmlns:p14="http://schemas.microsoft.com/office/powerpoint/2010/main" val="2802591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52F2-753C-4D31-A3AF-319C2D9835E3}"/>
              </a:ext>
            </a:extLst>
          </p:cNvPr>
          <p:cNvSpPr>
            <a:spLocks noGrp="1"/>
          </p:cNvSpPr>
          <p:nvPr>
            <p:ph type="title"/>
          </p:nvPr>
        </p:nvSpPr>
        <p:spPr/>
        <p:txBody>
          <a:bodyPr/>
          <a:lstStyle/>
          <a:p>
            <a:r>
              <a:rPr lang="en-US" dirty="0"/>
              <a:t>Trends in transistors to compute architectures</a:t>
            </a:r>
          </a:p>
        </p:txBody>
      </p:sp>
      <p:sp>
        <p:nvSpPr>
          <p:cNvPr id="3" name="Content Placeholder 2">
            <a:extLst>
              <a:ext uri="{FF2B5EF4-FFF2-40B4-BE49-F238E27FC236}">
                <a16:creationId xmlns:a16="http://schemas.microsoft.com/office/drawing/2014/main" id="{B09EF743-7F20-C8D6-4A86-DE43DC9AF51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7FBBFF6-F77D-2A9B-8D0C-5CA39DE8005F}"/>
              </a:ext>
            </a:extLst>
          </p:cNvPr>
          <p:cNvSpPr>
            <a:spLocks noGrp="1"/>
          </p:cNvSpPr>
          <p:nvPr>
            <p:ph type="sldNum" sz="quarter" idx="12"/>
          </p:nvPr>
        </p:nvSpPr>
        <p:spPr/>
        <p:txBody>
          <a:bodyPr/>
          <a:lstStyle/>
          <a:p>
            <a:fld id="{0028B4D4-FF0B-7348-8D92-6EB93DDA7D4D}" type="slidenum">
              <a:rPr lang="en-US" smtClean="0"/>
              <a:t>12</a:t>
            </a:fld>
            <a:endParaRPr lang="en-US"/>
          </a:p>
        </p:txBody>
      </p:sp>
      <p:pic>
        <p:nvPicPr>
          <p:cNvPr id="6" name="Picture 5">
            <a:extLst>
              <a:ext uri="{FF2B5EF4-FFF2-40B4-BE49-F238E27FC236}">
                <a16:creationId xmlns:a16="http://schemas.microsoft.com/office/drawing/2014/main" id="{562CBB77-DE7C-72E3-2EDD-92F79DD6D593}"/>
              </a:ext>
            </a:extLst>
          </p:cNvPr>
          <p:cNvPicPr>
            <a:picLocks noChangeAspect="1"/>
          </p:cNvPicPr>
          <p:nvPr/>
        </p:nvPicPr>
        <p:blipFill>
          <a:blip r:embed="rId2"/>
          <a:stretch>
            <a:fillRect/>
          </a:stretch>
        </p:blipFill>
        <p:spPr>
          <a:xfrm>
            <a:off x="1267690" y="1016961"/>
            <a:ext cx="8787147" cy="5704514"/>
          </a:xfrm>
          <a:prstGeom prst="rect">
            <a:avLst/>
          </a:prstGeom>
        </p:spPr>
      </p:pic>
    </p:spTree>
    <p:extLst>
      <p:ext uri="{BB962C8B-B14F-4D97-AF65-F5344CB8AC3E}">
        <p14:creationId xmlns:p14="http://schemas.microsoft.com/office/powerpoint/2010/main" val="691125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3F977-B67A-10F8-93CF-279029CB2568}"/>
              </a:ext>
            </a:extLst>
          </p:cNvPr>
          <p:cNvSpPr>
            <a:spLocks noGrp="1"/>
          </p:cNvSpPr>
          <p:nvPr>
            <p:ph type="title"/>
          </p:nvPr>
        </p:nvSpPr>
        <p:spPr/>
        <p:txBody>
          <a:bodyPr/>
          <a:lstStyle/>
          <a:p>
            <a:r>
              <a:rPr lang="en-US" dirty="0"/>
              <a:t>What happened in the early 2000s?</a:t>
            </a:r>
          </a:p>
        </p:txBody>
      </p:sp>
      <p:sp>
        <p:nvSpPr>
          <p:cNvPr id="3" name="Content Placeholder 2">
            <a:extLst>
              <a:ext uri="{FF2B5EF4-FFF2-40B4-BE49-F238E27FC236}">
                <a16:creationId xmlns:a16="http://schemas.microsoft.com/office/drawing/2014/main" id="{4112D007-8511-06B6-C9FD-05E4B2FDC05F}"/>
              </a:ext>
            </a:extLst>
          </p:cNvPr>
          <p:cNvSpPr>
            <a:spLocks noGrp="1"/>
          </p:cNvSpPr>
          <p:nvPr>
            <p:ph idx="1"/>
          </p:nvPr>
        </p:nvSpPr>
        <p:spPr/>
        <p:txBody>
          <a:bodyPr/>
          <a:lstStyle/>
          <a:p>
            <a:r>
              <a:rPr lang="en-US" b="1" dirty="0">
                <a:solidFill>
                  <a:srgbClr val="FFFF00"/>
                </a:solidFill>
              </a:rPr>
              <a:t>Dennard scaling </a:t>
            </a:r>
            <a:r>
              <a:rPr lang="en-US" dirty="0">
                <a:solidFill>
                  <a:schemeClr val="bg1"/>
                </a:solidFill>
              </a:rPr>
              <a:t>suggested</a:t>
            </a:r>
            <a:r>
              <a:rPr lang="en-US" dirty="0"/>
              <a:t> that each individual transistor in a new generation would be cooler and draw less power</a:t>
            </a:r>
          </a:p>
          <a:p>
            <a:pPr lvl="1"/>
            <a:r>
              <a:rPr lang="en-US" dirty="0"/>
              <a:t>Broke down in the early 2000s. This effectively stopped the continuous trend </a:t>
            </a:r>
            <a:br>
              <a:rPr lang="en-US" dirty="0"/>
            </a:br>
            <a:r>
              <a:rPr lang="en-US" dirty="0"/>
              <a:t>of clock speed increase in CPUs </a:t>
            </a:r>
          </a:p>
          <a:p>
            <a:endParaRPr lang="en-US" dirty="0"/>
          </a:p>
          <a:p>
            <a:pPr marL="0" indent="0">
              <a:buNone/>
            </a:pPr>
            <a:r>
              <a:rPr lang="en-US" dirty="0"/>
              <a:t>Why?</a:t>
            </a:r>
          </a:p>
          <a:p>
            <a:pPr lvl="1"/>
            <a:r>
              <a:rPr lang="en-US" dirty="0"/>
              <a:t>More power per core brings two problems: more power (more money) to run the CPU and higher heat removal requirements (yet more power/money)</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3AD1AD32-E59D-F051-F7D3-2F7D71D9B6C8}"/>
              </a:ext>
            </a:extLst>
          </p:cNvPr>
          <p:cNvSpPr>
            <a:spLocks noGrp="1"/>
          </p:cNvSpPr>
          <p:nvPr>
            <p:ph type="sldNum" sz="quarter" idx="12"/>
          </p:nvPr>
        </p:nvSpPr>
        <p:spPr/>
        <p:txBody>
          <a:bodyPr/>
          <a:lstStyle/>
          <a:p>
            <a:fld id="{0028B4D4-FF0B-7348-8D92-6EB93DDA7D4D}" type="slidenum">
              <a:rPr lang="en-US" smtClean="0"/>
              <a:t>13</a:t>
            </a:fld>
            <a:endParaRPr lang="en-US"/>
          </a:p>
        </p:txBody>
      </p:sp>
    </p:spTree>
    <p:extLst>
      <p:ext uri="{BB962C8B-B14F-4D97-AF65-F5344CB8AC3E}">
        <p14:creationId xmlns:p14="http://schemas.microsoft.com/office/powerpoint/2010/main" val="1499162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4CF8-2263-6B29-6987-90ABFB4BA41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2E867F-8B1A-5DC1-2FB9-AA996733BB8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030026E-C7E4-4603-AD0E-D067F2F3CD45}"/>
              </a:ext>
            </a:extLst>
          </p:cNvPr>
          <p:cNvSpPr>
            <a:spLocks noGrp="1"/>
          </p:cNvSpPr>
          <p:nvPr>
            <p:ph type="sldNum" sz="quarter" idx="12"/>
          </p:nvPr>
        </p:nvSpPr>
        <p:spPr/>
        <p:txBody>
          <a:bodyPr/>
          <a:lstStyle/>
          <a:p>
            <a:fld id="{0028B4D4-FF0B-7348-8D92-6EB93DDA7D4D}" type="slidenum">
              <a:rPr lang="en-US" smtClean="0"/>
              <a:t>14</a:t>
            </a:fld>
            <a:endParaRPr lang="en-US"/>
          </a:p>
        </p:txBody>
      </p:sp>
      <p:pic>
        <p:nvPicPr>
          <p:cNvPr id="5" name="Picture 4">
            <a:extLst>
              <a:ext uri="{FF2B5EF4-FFF2-40B4-BE49-F238E27FC236}">
                <a16:creationId xmlns:a16="http://schemas.microsoft.com/office/drawing/2014/main" id="{D02A128F-CED2-2338-492C-13F90E84B107}"/>
              </a:ext>
            </a:extLst>
          </p:cNvPr>
          <p:cNvPicPr>
            <a:picLocks noChangeAspect="1"/>
          </p:cNvPicPr>
          <p:nvPr/>
        </p:nvPicPr>
        <p:blipFill>
          <a:blip r:embed="rId2"/>
          <a:stretch>
            <a:fillRect/>
          </a:stretch>
        </p:blipFill>
        <p:spPr>
          <a:xfrm>
            <a:off x="2053087" y="-6309"/>
            <a:ext cx="7504981" cy="6845941"/>
          </a:xfrm>
          <a:prstGeom prst="rect">
            <a:avLst/>
          </a:prstGeom>
        </p:spPr>
      </p:pic>
      <p:sp>
        <p:nvSpPr>
          <p:cNvPr id="6" name="Rectangle 5">
            <a:extLst>
              <a:ext uri="{FF2B5EF4-FFF2-40B4-BE49-F238E27FC236}">
                <a16:creationId xmlns:a16="http://schemas.microsoft.com/office/drawing/2014/main" id="{4C4D6E8E-6742-238F-9195-36FFB5B52AC9}"/>
              </a:ext>
            </a:extLst>
          </p:cNvPr>
          <p:cNvSpPr/>
          <p:nvPr/>
        </p:nvSpPr>
        <p:spPr>
          <a:xfrm>
            <a:off x="1759789" y="3429000"/>
            <a:ext cx="8108830" cy="34106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822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03E94-7A3D-1B59-FA85-266D9C595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588424-5078-9E96-ECD9-8637863B06A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814E7F6-5BA3-9DA0-49E1-2F8596DD76B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8C84F8A-3E58-913F-1F42-9AD616CD9E16}"/>
              </a:ext>
            </a:extLst>
          </p:cNvPr>
          <p:cNvSpPr>
            <a:spLocks noGrp="1"/>
          </p:cNvSpPr>
          <p:nvPr>
            <p:ph type="sldNum" sz="quarter" idx="12"/>
          </p:nvPr>
        </p:nvSpPr>
        <p:spPr/>
        <p:txBody>
          <a:bodyPr/>
          <a:lstStyle/>
          <a:p>
            <a:fld id="{0028B4D4-FF0B-7348-8D92-6EB93DDA7D4D}" type="slidenum">
              <a:rPr lang="en-US" smtClean="0"/>
              <a:t>15</a:t>
            </a:fld>
            <a:endParaRPr lang="en-US"/>
          </a:p>
        </p:txBody>
      </p:sp>
      <p:pic>
        <p:nvPicPr>
          <p:cNvPr id="5" name="Picture 4">
            <a:extLst>
              <a:ext uri="{FF2B5EF4-FFF2-40B4-BE49-F238E27FC236}">
                <a16:creationId xmlns:a16="http://schemas.microsoft.com/office/drawing/2014/main" id="{756DDD14-98B4-5770-EA63-DA2BE3D0DC42}"/>
              </a:ext>
            </a:extLst>
          </p:cNvPr>
          <p:cNvPicPr>
            <a:picLocks noChangeAspect="1"/>
          </p:cNvPicPr>
          <p:nvPr/>
        </p:nvPicPr>
        <p:blipFill>
          <a:blip r:embed="rId2"/>
          <a:stretch>
            <a:fillRect/>
          </a:stretch>
        </p:blipFill>
        <p:spPr>
          <a:xfrm>
            <a:off x="2053087" y="-6309"/>
            <a:ext cx="7504981" cy="6845941"/>
          </a:xfrm>
          <a:prstGeom prst="rect">
            <a:avLst/>
          </a:prstGeom>
        </p:spPr>
      </p:pic>
    </p:spTree>
    <p:extLst>
      <p:ext uri="{BB962C8B-B14F-4D97-AF65-F5344CB8AC3E}">
        <p14:creationId xmlns:p14="http://schemas.microsoft.com/office/powerpoint/2010/main" val="2442303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3FAB-087E-5AC4-95DD-A1030B500EC4}"/>
              </a:ext>
            </a:extLst>
          </p:cNvPr>
          <p:cNvSpPr>
            <a:spLocks noGrp="1"/>
          </p:cNvSpPr>
          <p:nvPr>
            <p:ph type="title"/>
          </p:nvPr>
        </p:nvSpPr>
        <p:spPr/>
        <p:txBody>
          <a:bodyPr/>
          <a:lstStyle/>
          <a:p>
            <a:r>
              <a:rPr lang="en-US" dirty="0"/>
              <a:t>Data centers and low-power applications drive the market</a:t>
            </a:r>
          </a:p>
        </p:txBody>
      </p:sp>
      <p:sp>
        <p:nvSpPr>
          <p:cNvPr id="3" name="Content Placeholder 2">
            <a:extLst>
              <a:ext uri="{FF2B5EF4-FFF2-40B4-BE49-F238E27FC236}">
                <a16:creationId xmlns:a16="http://schemas.microsoft.com/office/drawing/2014/main" id="{61CBB31F-DCBC-4DD7-4D39-65DB1A64D0B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A438E0C-1FBE-DB02-87B0-76394D0E28E1}"/>
              </a:ext>
            </a:extLst>
          </p:cNvPr>
          <p:cNvSpPr>
            <a:spLocks noGrp="1"/>
          </p:cNvSpPr>
          <p:nvPr>
            <p:ph type="sldNum" sz="quarter" idx="12"/>
          </p:nvPr>
        </p:nvSpPr>
        <p:spPr/>
        <p:txBody>
          <a:bodyPr/>
          <a:lstStyle/>
          <a:p>
            <a:fld id="{0028B4D4-FF0B-7348-8D92-6EB93DDA7D4D}" type="slidenum">
              <a:rPr lang="en-US" smtClean="0"/>
              <a:t>16</a:t>
            </a:fld>
            <a:endParaRPr lang="en-US"/>
          </a:p>
        </p:txBody>
      </p:sp>
      <p:pic>
        <p:nvPicPr>
          <p:cNvPr id="1026" name="Picture 2">
            <a:extLst>
              <a:ext uri="{FF2B5EF4-FFF2-40B4-BE49-F238E27FC236}">
                <a16:creationId xmlns:a16="http://schemas.microsoft.com/office/drawing/2014/main" id="{59CC5955-DC2F-EA6B-4A76-4A5513EA6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717" y="1168152"/>
            <a:ext cx="9772291" cy="5188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497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88743-DCF8-7539-EAAC-6474FA87BBB5}"/>
              </a:ext>
            </a:extLst>
          </p:cNvPr>
          <p:cNvSpPr>
            <a:spLocks noGrp="1"/>
          </p:cNvSpPr>
          <p:nvPr>
            <p:ph type="title"/>
          </p:nvPr>
        </p:nvSpPr>
        <p:spPr/>
        <p:txBody>
          <a:bodyPr/>
          <a:lstStyle/>
          <a:p>
            <a:r>
              <a:rPr lang="en-US" dirty="0"/>
              <a:t>Power is a leading consideration in data centers (too)</a:t>
            </a:r>
          </a:p>
        </p:txBody>
      </p:sp>
      <p:sp>
        <p:nvSpPr>
          <p:cNvPr id="3" name="Content Placeholder 2">
            <a:extLst>
              <a:ext uri="{FF2B5EF4-FFF2-40B4-BE49-F238E27FC236}">
                <a16:creationId xmlns:a16="http://schemas.microsoft.com/office/drawing/2014/main" id="{8E0690C4-F892-4C11-78E6-9CB013847FB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6EB4F3B-84DB-D954-D688-3A3AD78B5492}"/>
              </a:ext>
            </a:extLst>
          </p:cNvPr>
          <p:cNvSpPr>
            <a:spLocks noGrp="1"/>
          </p:cNvSpPr>
          <p:nvPr>
            <p:ph type="sldNum" sz="quarter" idx="12"/>
          </p:nvPr>
        </p:nvSpPr>
        <p:spPr/>
        <p:txBody>
          <a:bodyPr/>
          <a:lstStyle/>
          <a:p>
            <a:fld id="{0028B4D4-FF0B-7348-8D92-6EB93DDA7D4D}" type="slidenum">
              <a:rPr lang="en-US" smtClean="0"/>
              <a:t>17</a:t>
            </a:fld>
            <a:endParaRPr lang="en-US"/>
          </a:p>
        </p:txBody>
      </p:sp>
      <p:pic>
        <p:nvPicPr>
          <p:cNvPr id="2050" name="Picture 2" descr="GLOBAL ELECTRICITY GROWTH. Graphic shows data centres are expected to account for less than 10% of the growth in electricity demand between 2024 and 2030.">
            <a:extLst>
              <a:ext uri="{FF2B5EF4-FFF2-40B4-BE49-F238E27FC236}">
                <a16:creationId xmlns:a16="http://schemas.microsoft.com/office/drawing/2014/main" id="{650A2CAB-43CD-A8DF-554B-7B4CC4B2C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747" y="1168804"/>
            <a:ext cx="8068453" cy="550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432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DC6B-0630-D5A3-0796-42BAF53E6EAE}"/>
              </a:ext>
            </a:extLst>
          </p:cNvPr>
          <p:cNvSpPr>
            <a:spLocks noGrp="1"/>
          </p:cNvSpPr>
          <p:nvPr>
            <p:ph type="title"/>
          </p:nvPr>
        </p:nvSpPr>
        <p:spPr/>
        <p:txBody>
          <a:bodyPr/>
          <a:lstStyle/>
          <a:p>
            <a:r>
              <a:rPr lang="en-US" dirty="0"/>
              <a:t>Just how important is energy in data centers?</a:t>
            </a:r>
          </a:p>
        </p:txBody>
      </p:sp>
      <p:sp>
        <p:nvSpPr>
          <p:cNvPr id="3" name="Content Placeholder 2">
            <a:extLst>
              <a:ext uri="{FF2B5EF4-FFF2-40B4-BE49-F238E27FC236}">
                <a16:creationId xmlns:a16="http://schemas.microsoft.com/office/drawing/2014/main" id="{CA216F55-6E67-541D-C6D9-BA21B4FA8C2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92DCC4B0-6807-9A5B-0E16-8FF4FE69ABD4}"/>
              </a:ext>
            </a:extLst>
          </p:cNvPr>
          <p:cNvSpPr>
            <a:spLocks noGrp="1"/>
          </p:cNvSpPr>
          <p:nvPr>
            <p:ph type="sldNum" sz="quarter" idx="12"/>
          </p:nvPr>
        </p:nvSpPr>
        <p:spPr/>
        <p:txBody>
          <a:bodyPr/>
          <a:lstStyle/>
          <a:p>
            <a:fld id="{0028B4D4-FF0B-7348-8D92-6EB93DDA7D4D}" type="slidenum">
              <a:rPr lang="en-US" smtClean="0"/>
              <a:t>18</a:t>
            </a:fld>
            <a:endParaRPr lang="en-US" dirty="0"/>
          </a:p>
        </p:txBody>
      </p:sp>
      <p:pic>
        <p:nvPicPr>
          <p:cNvPr id="6" name="Picture 5">
            <a:extLst>
              <a:ext uri="{FF2B5EF4-FFF2-40B4-BE49-F238E27FC236}">
                <a16:creationId xmlns:a16="http://schemas.microsoft.com/office/drawing/2014/main" id="{736DEC5A-64DE-2DCA-009E-E22334651230}"/>
              </a:ext>
            </a:extLst>
          </p:cNvPr>
          <p:cNvPicPr>
            <a:picLocks noChangeAspect="1"/>
          </p:cNvPicPr>
          <p:nvPr/>
        </p:nvPicPr>
        <p:blipFill>
          <a:blip r:embed="rId2"/>
          <a:stretch>
            <a:fillRect/>
          </a:stretch>
        </p:blipFill>
        <p:spPr>
          <a:xfrm>
            <a:off x="1931677" y="1279664"/>
            <a:ext cx="7774853" cy="5030787"/>
          </a:xfrm>
          <a:prstGeom prst="rect">
            <a:avLst/>
          </a:prstGeom>
        </p:spPr>
      </p:pic>
      <p:sp>
        <p:nvSpPr>
          <p:cNvPr id="8" name="TextBox 7">
            <a:extLst>
              <a:ext uri="{FF2B5EF4-FFF2-40B4-BE49-F238E27FC236}">
                <a16:creationId xmlns:a16="http://schemas.microsoft.com/office/drawing/2014/main" id="{68162ECB-F45E-D601-72AF-485B4C9CDA65}"/>
              </a:ext>
            </a:extLst>
          </p:cNvPr>
          <p:cNvSpPr txBox="1"/>
          <p:nvPr/>
        </p:nvSpPr>
        <p:spPr>
          <a:xfrm>
            <a:off x="4406622" y="6443940"/>
            <a:ext cx="4203978" cy="369332"/>
          </a:xfrm>
          <a:prstGeom prst="rect">
            <a:avLst/>
          </a:prstGeom>
          <a:noFill/>
        </p:spPr>
        <p:txBody>
          <a:bodyPr wrap="square">
            <a:spAutoFit/>
          </a:bodyPr>
          <a:lstStyle/>
          <a:p>
            <a:r>
              <a:rPr lang="en-US" dirty="0">
                <a:solidFill>
                  <a:srgbClr val="FFE699"/>
                </a:solidFill>
                <a:hlinkClick r:id="rId3">
                  <a:extLst>
                    <a:ext uri="{A12FA001-AC4F-418D-AE19-62706E023703}">
                      <ahyp:hlinkClr xmlns:ahyp="http://schemas.microsoft.com/office/drawing/2018/hyperlinkcolor" val="tx"/>
                    </a:ext>
                  </a:extLst>
                </a:hlinkClick>
              </a:rPr>
              <a:t>http://dx.doi.org/10.3390/challe6010117</a:t>
            </a:r>
            <a:r>
              <a:rPr lang="en-US" dirty="0">
                <a:solidFill>
                  <a:srgbClr val="FFE699"/>
                </a:solidFill>
              </a:rPr>
              <a:t> </a:t>
            </a:r>
          </a:p>
        </p:txBody>
      </p:sp>
      <p:sp>
        <p:nvSpPr>
          <p:cNvPr id="9" name="TextBox 8">
            <a:extLst>
              <a:ext uri="{FF2B5EF4-FFF2-40B4-BE49-F238E27FC236}">
                <a16:creationId xmlns:a16="http://schemas.microsoft.com/office/drawing/2014/main" id="{592939BE-1F80-5077-BE75-8A540ED4F9F5}"/>
              </a:ext>
            </a:extLst>
          </p:cNvPr>
          <p:cNvSpPr txBox="1"/>
          <p:nvPr/>
        </p:nvSpPr>
        <p:spPr>
          <a:xfrm>
            <a:off x="2556519" y="3596003"/>
            <a:ext cx="2985689" cy="646331"/>
          </a:xfrm>
          <a:prstGeom prst="rect">
            <a:avLst/>
          </a:prstGeom>
          <a:solidFill>
            <a:srgbClr val="FFE699"/>
          </a:solidFill>
        </p:spPr>
        <p:txBody>
          <a:bodyPr wrap="none" rtlCol="0">
            <a:spAutoFit/>
          </a:bodyPr>
          <a:lstStyle/>
          <a:p>
            <a:pPr algn="ctr"/>
            <a:r>
              <a:rPr lang="en-US" dirty="0"/>
              <a:t>Matching “best case” </a:t>
            </a:r>
            <a:br>
              <a:rPr lang="en-US" dirty="0"/>
            </a:br>
            <a:r>
              <a:rPr lang="en-US" dirty="0"/>
              <a:t>from projection made in 2015</a:t>
            </a:r>
          </a:p>
        </p:txBody>
      </p:sp>
      <p:sp>
        <p:nvSpPr>
          <p:cNvPr id="10" name="Oval 9">
            <a:extLst>
              <a:ext uri="{FF2B5EF4-FFF2-40B4-BE49-F238E27FC236}">
                <a16:creationId xmlns:a16="http://schemas.microsoft.com/office/drawing/2014/main" id="{FEDA69D3-40F4-DF42-9E76-651D2CC4704C}"/>
              </a:ext>
            </a:extLst>
          </p:cNvPr>
          <p:cNvSpPr/>
          <p:nvPr/>
        </p:nvSpPr>
        <p:spPr>
          <a:xfrm>
            <a:off x="6141298" y="5609975"/>
            <a:ext cx="135924" cy="9885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020399-30C9-EB40-C241-0588290AE9B5}"/>
              </a:ext>
            </a:extLst>
          </p:cNvPr>
          <p:cNvSpPr/>
          <p:nvPr/>
        </p:nvSpPr>
        <p:spPr>
          <a:xfrm rot="2160472">
            <a:off x="4475281" y="4785996"/>
            <a:ext cx="1792632" cy="3830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865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83DB9-A06A-FC51-8EE5-A9FF08CE7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6DD8B-A991-4208-046A-304B8A2A6A55}"/>
              </a:ext>
            </a:extLst>
          </p:cNvPr>
          <p:cNvSpPr>
            <a:spLocks noGrp="1"/>
          </p:cNvSpPr>
          <p:nvPr>
            <p:ph type="title"/>
          </p:nvPr>
        </p:nvSpPr>
        <p:spPr/>
        <p:txBody>
          <a:bodyPr/>
          <a:lstStyle/>
          <a:p>
            <a:r>
              <a:rPr lang="en-US" dirty="0"/>
              <a:t>How can we get our science done faster?</a:t>
            </a:r>
          </a:p>
        </p:txBody>
      </p:sp>
      <p:sp>
        <p:nvSpPr>
          <p:cNvPr id="3" name="Content Placeholder 2">
            <a:extLst>
              <a:ext uri="{FF2B5EF4-FFF2-40B4-BE49-F238E27FC236}">
                <a16:creationId xmlns:a16="http://schemas.microsoft.com/office/drawing/2014/main" id="{01DBD53E-BA49-1FED-48AE-4055A8238C4F}"/>
              </a:ext>
            </a:extLst>
          </p:cNvPr>
          <p:cNvSpPr>
            <a:spLocks noGrp="1"/>
          </p:cNvSpPr>
          <p:nvPr>
            <p:ph idx="1"/>
          </p:nvPr>
        </p:nvSpPr>
        <p:spPr>
          <a:xfrm>
            <a:off x="284408" y="1325562"/>
            <a:ext cx="11069392" cy="5030787"/>
          </a:xfrm>
        </p:spPr>
        <p:txBody>
          <a:bodyPr/>
          <a:lstStyle/>
          <a:p>
            <a:r>
              <a:rPr lang="en-US" dirty="0">
                <a:solidFill>
                  <a:schemeClr val="bg1">
                    <a:lumMod val="50000"/>
                  </a:schemeClr>
                </a:solidFill>
              </a:rPr>
              <a:t>Reduce the complexity of algorithms in the application</a:t>
            </a:r>
          </a:p>
          <a:p>
            <a:pPr lvl="1"/>
            <a:r>
              <a:rPr lang="en-US" dirty="0">
                <a:solidFill>
                  <a:schemeClr val="bg1">
                    <a:lumMod val="50000"/>
                  </a:schemeClr>
                </a:solidFill>
              </a:rPr>
              <a:t>Write better code</a:t>
            </a:r>
          </a:p>
          <a:p>
            <a:pPr lvl="1"/>
            <a:r>
              <a:rPr lang="en-US" dirty="0">
                <a:solidFill>
                  <a:schemeClr val="bg1">
                    <a:lumMod val="50000"/>
                  </a:schemeClr>
                </a:solidFill>
              </a:rPr>
              <a:t>Consider approximations</a:t>
            </a:r>
          </a:p>
          <a:p>
            <a:pPr lvl="1"/>
            <a:r>
              <a:rPr lang="en-US" dirty="0">
                <a:solidFill>
                  <a:schemeClr val="bg1">
                    <a:lumMod val="50000"/>
                  </a:schemeClr>
                </a:solidFill>
              </a:rPr>
              <a:t>Consider needed/appropriate numerical precision</a:t>
            </a:r>
          </a:p>
          <a:p>
            <a:endParaRPr lang="en-US" dirty="0">
              <a:solidFill>
                <a:schemeClr val="bg1">
                  <a:lumMod val="50000"/>
                </a:schemeClr>
              </a:solidFill>
            </a:endParaRPr>
          </a:p>
          <a:p>
            <a:r>
              <a:rPr lang="en-US" dirty="0">
                <a:solidFill>
                  <a:schemeClr val="bg1">
                    <a:lumMod val="50000"/>
                  </a:schemeClr>
                </a:solidFill>
              </a:rPr>
              <a:t>Increase the speed and capacity of the compute</a:t>
            </a:r>
          </a:p>
          <a:p>
            <a:pPr lvl="1"/>
            <a:r>
              <a:rPr lang="en-US" dirty="0">
                <a:solidFill>
                  <a:schemeClr val="bg1">
                    <a:lumMod val="50000"/>
                  </a:schemeClr>
                </a:solidFill>
              </a:rPr>
              <a:t>Increase clock frequency</a:t>
            </a:r>
          </a:p>
          <a:p>
            <a:endParaRPr lang="en-US" dirty="0"/>
          </a:p>
          <a:p>
            <a:r>
              <a:rPr lang="en-US" dirty="0"/>
              <a:t>Find tasks within the application that can be performed in parallel</a:t>
            </a:r>
          </a:p>
          <a:p>
            <a:endParaRPr lang="en-US" dirty="0"/>
          </a:p>
        </p:txBody>
      </p:sp>
      <p:sp>
        <p:nvSpPr>
          <p:cNvPr id="4" name="Slide Number Placeholder 3">
            <a:extLst>
              <a:ext uri="{FF2B5EF4-FFF2-40B4-BE49-F238E27FC236}">
                <a16:creationId xmlns:a16="http://schemas.microsoft.com/office/drawing/2014/main" id="{6ECA1F02-9C99-809D-E184-5DA2A2E58F02}"/>
              </a:ext>
            </a:extLst>
          </p:cNvPr>
          <p:cNvSpPr>
            <a:spLocks noGrp="1"/>
          </p:cNvSpPr>
          <p:nvPr>
            <p:ph type="sldNum" sz="quarter" idx="12"/>
          </p:nvPr>
        </p:nvSpPr>
        <p:spPr/>
        <p:txBody>
          <a:bodyPr/>
          <a:lstStyle/>
          <a:p>
            <a:fld id="{0028B4D4-FF0B-7348-8D92-6EB93DDA7D4D}" type="slidenum">
              <a:rPr lang="en-US" smtClean="0"/>
              <a:t>19</a:t>
            </a:fld>
            <a:endParaRPr lang="en-US"/>
          </a:p>
        </p:txBody>
      </p:sp>
      <p:cxnSp>
        <p:nvCxnSpPr>
          <p:cNvPr id="6" name="Straight Connector 5">
            <a:extLst>
              <a:ext uri="{FF2B5EF4-FFF2-40B4-BE49-F238E27FC236}">
                <a16:creationId xmlns:a16="http://schemas.microsoft.com/office/drawing/2014/main" id="{31833F79-2CD6-5EAF-FF02-AE11B69391FE}"/>
              </a:ext>
            </a:extLst>
          </p:cNvPr>
          <p:cNvCxnSpPr/>
          <p:nvPr/>
        </p:nvCxnSpPr>
        <p:spPr>
          <a:xfrm>
            <a:off x="552091" y="3390181"/>
            <a:ext cx="6832120" cy="136297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15768B0-398B-5349-FB58-F5F5A54740AB}"/>
              </a:ext>
            </a:extLst>
          </p:cNvPr>
          <p:cNvCxnSpPr>
            <a:cxnSpLocks/>
          </p:cNvCxnSpPr>
          <p:nvPr/>
        </p:nvCxnSpPr>
        <p:spPr>
          <a:xfrm flipV="1">
            <a:off x="552091" y="3292417"/>
            <a:ext cx="6832120" cy="136297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34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77CA0-96F2-872B-E740-A30BE79080BD}"/>
              </a:ext>
            </a:extLst>
          </p:cNvPr>
          <p:cNvSpPr>
            <a:spLocks noGrp="1"/>
          </p:cNvSpPr>
          <p:nvPr>
            <p:ph type="title"/>
          </p:nvPr>
        </p:nvSpPr>
        <p:spPr/>
        <p:txBody>
          <a:bodyPr/>
          <a:lstStyle/>
          <a:p>
            <a:r>
              <a:rPr lang="en-US" dirty="0"/>
              <a:t>My career in high-energy physics</a:t>
            </a:r>
          </a:p>
        </p:txBody>
      </p:sp>
      <p:sp>
        <p:nvSpPr>
          <p:cNvPr id="3" name="Content Placeholder 2">
            <a:extLst>
              <a:ext uri="{FF2B5EF4-FFF2-40B4-BE49-F238E27FC236}">
                <a16:creationId xmlns:a16="http://schemas.microsoft.com/office/drawing/2014/main" id="{4E30E597-D2CD-9235-46B4-F88CD1403D80}"/>
              </a:ext>
            </a:extLst>
          </p:cNvPr>
          <p:cNvSpPr>
            <a:spLocks noGrp="1"/>
          </p:cNvSpPr>
          <p:nvPr>
            <p:ph idx="1"/>
          </p:nvPr>
        </p:nvSpPr>
        <p:spPr>
          <a:xfrm>
            <a:off x="172576" y="3825236"/>
            <a:ext cx="3738952" cy="2712720"/>
          </a:xfrm>
        </p:spPr>
        <p:txBody>
          <a:bodyPr>
            <a:normAutofit/>
          </a:bodyPr>
          <a:lstStyle/>
          <a:p>
            <a:r>
              <a:rPr lang="en-US" sz="2400" dirty="0"/>
              <a:t>Silicon detector calibration + operations</a:t>
            </a:r>
          </a:p>
          <a:p>
            <a:r>
              <a:rPr lang="en-US" sz="2400" dirty="0"/>
              <a:t>Form-factor analysis in </a:t>
            </a:r>
            <a:r>
              <a:rPr lang="en-US" sz="2400" dirty="0" err="1"/>
              <a:t>semileptonic</a:t>
            </a:r>
            <a:r>
              <a:rPr lang="en-US" sz="2400" dirty="0"/>
              <a:t> decays</a:t>
            </a:r>
          </a:p>
          <a:p>
            <a:r>
              <a:rPr lang="en-US" sz="2400" dirty="0"/>
              <a:t>Event generators</a:t>
            </a:r>
          </a:p>
        </p:txBody>
      </p:sp>
      <p:sp>
        <p:nvSpPr>
          <p:cNvPr id="4" name="Slide Number Placeholder 3">
            <a:extLst>
              <a:ext uri="{FF2B5EF4-FFF2-40B4-BE49-F238E27FC236}">
                <a16:creationId xmlns:a16="http://schemas.microsoft.com/office/drawing/2014/main" id="{0ABC6E5B-2B98-C41F-EB6E-9F8FD61C559C}"/>
              </a:ext>
            </a:extLst>
          </p:cNvPr>
          <p:cNvSpPr>
            <a:spLocks noGrp="1"/>
          </p:cNvSpPr>
          <p:nvPr>
            <p:ph type="sldNum" sz="quarter" idx="12"/>
          </p:nvPr>
        </p:nvSpPr>
        <p:spPr/>
        <p:txBody>
          <a:bodyPr/>
          <a:lstStyle/>
          <a:p>
            <a:fld id="{0028B4D4-FF0B-7348-8D92-6EB93DDA7D4D}" type="slidenum">
              <a:rPr lang="en-US" smtClean="0"/>
              <a:t>2</a:t>
            </a:fld>
            <a:endParaRPr lang="en-US"/>
          </a:p>
        </p:txBody>
      </p:sp>
      <p:sp>
        <p:nvSpPr>
          <p:cNvPr id="5" name="Content Placeholder 2">
            <a:extLst>
              <a:ext uri="{FF2B5EF4-FFF2-40B4-BE49-F238E27FC236}">
                <a16:creationId xmlns:a16="http://schemas.microsoft.com/office/drawing/2014/main" id="{DA3F8622-AD94-3EF1-530D-135BDD2B8294}"/>
              </a:ext>
            </a:extLst>
          </p:cNvPr>
          <p:cNvSpPr txBox="1">
            <a:spLocks/>
          </p:cNvSpPr>
          <p:nvPr/>
        </p:nvSpPr>
        <p:spPr>
          <a:xfrm>
            <a:off x="4622013" y="3825236"/>
            <a:ext cx="3855720" cy="3433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CP violation analysis</a:t>
            </a:r>
          </a:p>
          <a:p>
            <a:r>
              <a:rPr lang="en-US" sz="2400" dirty="0"/>
              <a:t>RPC detector operations </a:t>
            </a:r>
            <a:br>
              <a:rPr lang="en-US" sz="2400" dirty="0"/>
            </a:br>
            <a:r>
              <a:rPr lang="en-US" sz="2400" dirty="0"/>
              <a:t>+ software</a:t>
            </a:r>
          </a:p>
          <a:p>
            <a:r>
              <a:rPr lang="en-US" sz="2400" dirty="0"/>
              <a:t>Event generators (“</a:t>
            </a:r>
            <a:r>
              <a:rPr lang="en-US" sz="2400" dirty="0" err="1"/>
              <a:t>EvtGen</a:t>
            </a:r>
            <a:r>
              <a:rPr lang="en-US" sz="2400" dirty="0"/>
              <a:t>”)</a:t>
            </a:r>
          </a:p>
          <a:p>
            <a:r>
              <a:rPr lang="en-US" sz="2400" dirty="0"/>
              <a:t>Event reconstruction software</a:t>
            </a:r>
          </a:p>
          <a:p>
            <a:pPr marL="0" indent="0">
              <a:buFont typeface="Arial"/>
              <a:buNone/>
            </a:pPr>
            <a:endParaRPr lang="en-US" sz="2400" dirty="0"/>
          </a:p>
        </p:txBody>
      </p:sp>
      <p:sp>
        <p:nvSpPr>
          <p:cNvPr id="6" name="Content Placeholder 2">
            <a:extLst>
              <a:ext uri="{FF2B5EF4-FFF2-40B4-BE49-F238E27FC236}">
                <a16:creationId xmlns:a16="http://schemas.microsoft.com/office/drawing/2014/main" id="{E3DBE0A3-5A55-6A4D-048C-F5F54657F383}"/>
              </a:ext>
            </a:extLst>
          </p:cNvPr>
          <p:cNvSpPr txBox="1">
            <a:spLocks/>
          </p:cNvSpPr>
          <p:nvPr/>
        </p:nvSpPr>
        <p:spPr>
          <a:xfrm>
            <a:off x="8686800" y="3825236"/>
            <a:ext cx="3738952" cy="3002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Event reconstruction software</a:t>
            </a:r>
          </a:p>
          <a:p>
            <a:r>
              <a:rPr lang="en-US" sz="2400" dirty="0"/>
              <a:t>Simulation techniques</a:t>
            </a:r>
          </a:p>
          <a:p>
            <a:r>
              <a:rPr lang="en-US" sz="2400" dirty="0"/>
              <a:t>Computing resource projections</a:t>
            </a:r>
          </a:p>
        </p:txBody>
      </p:sp>
      <p:pic>
        <p:nvPicPr>
          <p:cNvPr id="7" name="Picture 6">
            <a:extLst>
              <a:ext uri="{FF2B5EF4-FFF2-40B4-BE49-F238E27FC236}">
                <a16:creationId xmlns:a16="http://schemas.microsoft.com/office/drawing/2014/main" id="{0C695EB6-50FF-8A96-3604-AE5E85B2060B}"/>
              </a:ext>
            </a:extLst>
          </p:cNvPr>
          <p:cNvPicPr>
            <a:picLocks noChangeAspect="1"/>
          </p:cNvPicPr>
          <p:nvPr/>
        </p:nvPicPr>
        <p:blipFill>
          <a:blip r:embed="rId2"/>
          <a:stretch>
            <a:fillRect/>
          </a:stretch>
        </p:blipFill>
        <p:spPr>
          <a:xfrm>
            <a:off x="200377" y="1435280"/>
            <a:ext cx="3711151" cy="2261689"/>
          </a:xfrm>
          <a:prstGeom prst="rect">
            <a:avLst/>
          </a:prstGeom>
        </p:spPr>
      </p:pic>
      <p:pic>
        <p:nvPicPr>
          <p:cNvPr id="3074" name="Picture 2" descr="PEP rings">
            <a:extLst>
              <a:ext uri="{FF2B5EF4-FFF2-40B4-BE49-F238E27FC236}">
                <a16:creationId xmlns:a16="http://schemas.microsoft.com/office/drawing/2014/main" id="{F8918511-D176-7104-793B-584CE6618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013" y="1435280"/>
            <a:ext cx="3405433" cy="22616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MS">
            <a:extLst>
              <a:ext uri="{FF2B5EF4-FFF2-40B4-BE49-F238E27FC236}">
                <a16:creationId xmlns:a16="http://schemas.microsoft.com/office/drawing/2014/main" id="{E851CA04-77DA-4280-F073-927CE99DF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930" y="1435280"/>
            <a:ext cx="3164793" cy="22616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2C03E2-601C-5162-4B9E-B6A386B30C68}"/>
              </a:ext>
            </a:extLst>
          </p:cNvPr>
          <p:cNvSpPr txBox="1"/>
          <p:nvPr/>
        </p:nvSpPr>
        <p:spPr>
          <a:xfrm>
            <a:off x="685800" y="1041400"/>
            <a:ext cx="2797561" cy="461665"/>
          </a:xfrm>
          <a:prstGeom prst="rect">
            <a:avLst/>
          </a:prstGeom>
          <a:noFill/>
        </p:spPr>
        <p:txBody>
          <a:bodyPr wrap="none" rtlCol="0">
            <a:spAutoFit/>
          </a:bodyPr>
          <a:lstStyle/>
          <a:p>
            <a:r>
              <a:rPr lang="en-US" sz="2400" dirty="0">
                <a:solidFill>
                  <a:schemeClr val="bg1"/>
                </a:solidFill>
              </a:rPr>
              <a:t>CLEO-II(.5) @ Cornell</a:t>
            </a:r>
          </a:p>
        </p:txBody>
      </p:sp>
      <p:sp>
        <p:nvSpPr>
          <p:cNvPr id="9" name="TextBox 8">
            <a:extLst>
              <a:ext uri="{FF2B5EF4-FFF2-40B4-BE49-F238E27FC236}">
                <a16:creationId xmlns:a16="http://schemas.microsoft.com/office/drawing/2014/main" id="{4CCAC52A-5A19-B6C2-7F44-5150AA62E4FF}"/>
              </a:ext>
            </a:extLst>
          </p:cNvPr>
          <p:cNvSpPr txBox="1"/>
          <p:nvPr/>
        </p:nvSpPr>
        <p:spPr>
          <a:xfrm>
            <a:off x="5148459" y="1038081"/>
            <a:ext cx="2058320" cy="461665"/>
          </a:xfrm>
          <a:prstGeom prst="rect">
            <a:avLst/>
          </a:prstGeom>
          <a:noFill/>
        </p:spPr>
        <p:txBody>
          <a:bodyPr wrap="none" rtlCol="0">
            <a:spAutoFit/>
          </a:bodyPr>
          <a:lstStyle/>
          <a:p>
            <a:r>
              <a:rPr lang="en-US" sz="2400" dirty="0">
                <a:solidFill>
                  <a:schemeClr val="bg1"/>
                </a:solidFill>
              </a:rPr>
              <a:t>BABAR @ SLAC</a:t>
            </a:r>
          </a:p>
        </p:txBody>
      </p:sp>
      <p:sp>
        <p:nvSpPr>
          <p:cNvPr id="10" name="TextBox 9">
            <a:extLst>
              <a:ext uri="{FF2B5EF4-FFF2-40B4-BE49-F238E27FC236}">
                <a16:creationId xmlns:a16="http://schemas.microsoft.com/office/drawing/2014/main" id="{6E9A9B19-91E8-C0F7-6B71-E5ED7352D7F9}"/>
              </a:ext>
            </a:extLst>
          </p:cNvPr>
          <p:cNvSpPr txBox="1"/>
          <p:nvPr/>
        </p:nvSpPr>
        <p:spPr>
          <a:xfrm>
            <a:off x="9377391" y="1054081"/>
            <a:ext cx="1845377" cy="461665"/>
          </a:xfrm>
          <a:prstGeom prst="rect">
            <a:avLst/>
          </a:prstGeom>
          <a:noFill/>
        </p:spPr>
        <p:txBody>
          <a:bodyPr wrap="none" rtlCol="0">
            <a:spAutoFit/>
          </a:bodyPr>
          <a:lstStyle/>
          <a:p>
            <a:r>
              <a:rPr lang="en-US" sz="2400" dirty="0">
                <a:solidFill>
                  <a:schemeClr val="bg1"/>
                </a:solidFill>
              </a:rPr>
              <a:t>CMS @ CERN</a:t>
            </a:r>
          </a:p>
        </p:txBody>
      </p:sp>
    </p:spTree>
    <p:extLst>
      <p:ext uri="{BB962C8B-B14F-4D97-AF65-F5344CB8AC3E}">
        <p14:creationId xmlns:p14="http://schemas.microsoft.com/office/powerpoint/2010/main" val="2300125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3C00-D72B-149E-6600-A3FAC8A16246}"/>
              </a:ext>
            </a:extLst>
          </p:cNvPr>
          <p:cNvSpPr>
            <a:spLocks noGrp="1"/>
          </p:cNvSpPr>
          <p:nvPr>
            <p:ph type="title"/>
          </p:nvPr>
        </p:nvSpPr>
        <p:spPr/>
        <p:txBody>
          <a:bodyPr>
            <a:normAutofit/>
          </a:bodyPr>
          <a:lstStyle/>
          <a:p>
            <a:r>
              <a:rPr lang="en-US" dirty="0"/>
              <a:t>Parallelization of certain tasks of our program, so that they are executed simultaneously (threads)</a:t>
            </a:r>
          </a:p>
        </p:txBody>
      </p:sp>
      <p:sp>
        <p:nvSpPr>
          <p:cNvPr id="3" name="Content Placeholder 2">
            <a:extLst>
              <a:ext uri="{FF2B5EF4-FFF2-40B4-BE49-F238E27FC236}">
                <a16:creationId xmlns:a16="http://schemas.microsoft.com/office/drawing/2014/main" id="{CF427B08-7B22-823F-CEDC-C11BA8BF9C40}"/>
              </a:ext>
            </a:extLst>
          </p:cNvPr>
          <p:cNvSpPr>
            <a:spLocks noGrp="1"/>
          </p:cNvSpPr>
          <p:nvPr>
            <p:ph idx="1"/>
          </p:nvPr>
        </p:nvSpPr>
        <p:spPr/>
        <p:txBody>
          <a:bodyPr/>
          <a:lstStyle/>
          <a:p>
            <a:pPr marL="0" indent="0">
              <a:buNone/>
            </a:pPr>
            <a:r>
              <a:rPr lang="en-US" dirty="0"/>
              <a:t>For this it is necessary to:</a:t>
            </a:r>
          </a:p>
          <a:p>
            <a:r>
              <a:rPr lang="en-US" dirty="0"/>
              <a:t>Have parallel platforms where to run.</a:t>
            </a:r>
          </a:p>
          <a:p>
            <a:pPr lvl="1"/>
            <a:r>
              <a:rPr lang="en-US" dirty="0"/>
              <a:t>We just saw that this is not a problem. All modern compute is parallel to some extent</a:t>
            </a:r>
          </a:p>
          <a:p>
            <a:pPr lvl="1"/>
            <a:endParaRPr lang="en-US" dirty="0"/>
          </a:p>
          <a:p>
            <a:r>
              <a:rPr lang="en-US" dirty="0"/>
              <a:t>Adapt your application to be </a:t>
            </a:r>
            <a:r>
              <a:rPr lang="en-US" b="1" dirty="0">
                <a:solidFill>
                  <a:srgbClr val="FFFF00"/>
                </a:solidFill>
              </a:rPr>
              <a:t>efficiently</a:t>
            </a:r>
            <a:r>
              <a:rPr lang="en-US" dirty="0"/>
              <a:t> executed in parallel.</a:t>
            </a:r>
          </a:p>
          <a:p>
            <a:pPr lvl="1"/>
            <a:r>
              <a:rPr lang="en-US" dirty="0"/>
              <a:t>How easy is this?</a:t>
            </a:r>
          </a:p>
          <a:p>
            <a:endParaRPr lang="en-US" dirty="0"/>
          </a:p>
        </p:txBody>
      </p:sp>
      <p:sp>
        <p:nvSpPr>
          <p:cNvPr id="4" name="Slide Number Placeholder 3">
            <a:extLst>
              <a:ext uri="{FF2B5EF4-FFF2-40B4-BE49-F238E27FC236}">
                <a16:creationId xmlns:a16="http://schemas.microsoft.com/office/drawing/2014/main" id="{71CC61F5-2232-EEE6-89C7-3F239653A5C2}"/>
              </a:ext>
            </a:extLst>
          </p:cNvPr>
          <p:cNvSpPr>
            <a:spLocks noGrp="1"/>
          </p:cNvSpPr>
          <p:nvPr>
            <p:ph type="sldNum" sz="quarter" idx="12"/>
          </p:nvPr>
        </p:nvSpPr>
        <p:spPr/>
        <p:txBody>
          <a:bodyPr/>
          <a:lstStyle/>
          <a:p>
            <a:fld id="{0028B4D4-FF0B-7348-8D92-6EB93DDA7D4D}" type="slidenum">
              <a:rPr lang="en-US" smtClean="0"/>
              <a:t>20</a:t>
            </a:fld>
            <a:endParaRPr lang="en-US"/>
          </a:p>
        </p:txBody>
      </p:sp>
    </p:spTree>
    <p:extLst>
      <p:ext uri="{BB962C8B-B14F-4D97-AF65-F5344CB8AC3E}">
        <p14:creationId xmlns:p14="http://schemas.microsoft.com/office/powerpoint/2010/main" val="68992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36B8A-BFEF-E52B-FFEF-CB7D053D051E}"/>
              </a:ext>
            </a:extLst>
          </p:cNvPr>
          <p:cNvSpPr>
            <a:spLocks noGrp="1"/>
          </p:cNvSpPr>
          <p:nvPr>
            <p:ph type="title"/>
          </p:nvPr>
        </p:nvSpPr>
        <p:spPr>
          <a:xfrm>
            <a:off x="284408" y="512618"/>
            <a:ext cx="10515600" cy="1325563"/>
          </a:xfrm>
        </p:spPr>
        <p:txBody>
          <a:bodyPr/>
          <a:lstStyle/>
          <a:p>
            <a:r>
              <a:rPr lang="en-US" dirty="0"/>
              <a:t>Parallel hole </a:t>
            </a:r>
            <a:br>
              <a:rPr lang="en-US" dirty="0"/>
            </a:br>
            <a:r>
              <a:rPr lang="en-US" dirty="0"/>
              <a:t>digging</a:t>
            </a:r>
          </a:p>
        </p:txBody>
      </p:sp>
      <p:sp>
        <p:nvSpPr>
          <p:cNvPr id="3" name="Content Placeholder 2">
            <a:extLst>
              <a:ext uri="{FF2B5EF4-FFF2-40B4-BE49-F238E27FC236}">
                <a16:creationId xmlns:a16="http://schemas.microsoft.com/office/drawing/2014/main" id="{B3E77AE7-247B-95BB-906A-71F8699B7DE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AED844-E81E-9BDB-E0D5-64A72859628A}"/>
              </a:ext>
            </a:extLst>
          </p:cNvPr>
          <p:cNvSpPr>
            <a:spLocks noGrp="1"/>
          </p:cNvSpPr>
          <p:nvPr>
            <p:ph type="sldNum" sz="quarter" idx="12"/>
          </p:nvPr>
        </p:nvSpPr>
        <p:spPr/>
        <p:txBody>
          <a:bodyPr/>
          <a:lstStyle/>
          <a:p>
            <a:fld id="{0028B4D4-FF0B-7348-8D92-6EB93DDA7D4D}" type="slidenum">
              <a:rPr lang="en-US" smtClean="0"/>
              <a:t>21</a:t>
            </a:fld>
            <a:endParaRPr lang="en-US"/>
          </a:p>
        </p:txBody>
      </p:sp>
      <p:pic>
        <p:nvPicPr>
          <p:cNvPr id="5" name="Picture 4">
            <a:extLst>
              <a:ext uri="{FF2B5EF4-FFF2-40B4-BE49-F238E27FC236}">
                <a16:creationId xmlns:a16="http://schemas.microsoft.com/office/drawing/2014/main" id="{6A862552-F4F5-324F-7A6B-4C898040A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668" y="0"/>
            <a:ext cx="6074295" cy="6826979"/>
          </a:xfrm>
          <a:prstGeom prst="rect">
            <a:avLst/>
          </a:prstGeom>
        </p:spPr>
      </p:pic>
    </p:spTree>
    <p:extLst>
      <p:ext uri="{BB962C8B-B14F-4D97-AF65-F5344CB8AC3E}">
        <p14:creationId xmlns:p14="http://schemas.microsoft.com/office/powerpoint/2010/main" val="3334251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E92B-6B98-B973-D8FA-54FD1F7CA28C}"/>
              </a:ext>
            </a:extLst>
          </p:cNvPr>
          <p:cNvSpPr>
            <a:spLocks noGrp="1"/>
          </p:cNvSpPr>
          <p:nvPr>
            <p:ph type="title"/>
          </p:nvPr>
        </p:nvSpPr>
        <p:spPr/>
        <p:txBody>
          <a:bodyPr/>
          <a:lstStyle/>
          <a:p>
            <a:r>
              <a:rPr lang="en-US" dirty="0"/>
              <a:t>Why not just “embarrassingly” parallel?</a:t>
            </a:r>
          </a:p>
        </p:txBody>
      </p:sp>
      <p:sp>
        <p:nvSpPr>
          <p:cNvPr id="3" name="Content Placeholder 2">
            <a:extLst>
              <a:ext uri="{FF2B5EF4-FFF2-40B4-BE49-F238E27FC236}">
                <a16:creationId xmlns:a16="http://schemas.microsoft.com/office/drawing/2014/main" id="{147A3D82-CC17-A2E2-3A0E-3E2241721E8E}"/>
              </a:ext>
            </a:extLst>
          </p:cNvPr>
          <p:cNvSpPr>
            <a:spLocks noGrp="1"/>
          </p:cNvSpPr>
          <p:nvPr>
            <p:ph idx="1"/>
          </p:nvPr>
        </p:nvSpPr>
        <p:spPr/>
        <p:txBody>
          <a:bodyPr/>
          <a:lstStyle/>
          <a:p>
            <a:r>
              <a:rPr lang="en-US" dirty="0"/>
              <a:t>HEP experimentalists have lots of events(100s of billions per year), and </a:t>
            </a:r>
            <a:r>
              <a:rPr lang="en-US" b="1" dirty="0">
                <a:solidFill>
                  <a:srgbClr val="FFFF00"/>
                </a:solidFill>
              </a:rPr>
              <a:t>events can be analyzed independently</a:t>
            </a:r>
            <a:r>
              <a:rPr lang="en-US" dirty="0"/>
              <a:t>.</a:t>
            </a:r>
          </a:p>
          <a:p>
            <a:pPr lvl="1"/>
            <a:r>
              <a:rPr lang="en-US" dirty="0"/>
              <a:t>Can’t we just write applications that do the equivalent of digging lots of holes?</a:t>
            </a:r>
          </a:p>
        </p:txBody>
      </p:sp>
      <p:sp>
        <p:nvSpPr>
          <p:cNvPr id="4" name="Slide Number Placeholder 3">
            <a:extLst>
              <a:ext uri="{FF2B5EF4-FFF2-40B4-BE49-F238E27FC236}">
                <a16:creationId xmlns:a16="http://schemas.microsoft.com/office/drawing/2014/main" id="{EB3D2F51-1EDE-B0D2-95BF-E7B3B7CD681A}"/>
              </a:ext>
            </a:extLst>
          </p:cNvPr>
          <p:cNvSpPr>
            <a:spLocks noGrp="1"/>
          </p:cNvSpPr>
          <p:nvPr>
            <p:ph type="sldNum" sz="quarter" idx="12"/>
          </p:nvPr>
        </p:nvSpPr>
        <p:spPr/>
        <p:txBody>
          <a:bodyPr/>
          <a:lstStyle/>
          <a:p>
            <a:fld id="{0028B4D4-FF0B-7348-8D92-6EB93DDA7D4D}" type="slidenum">
              <a:rPr lang="en-US" smtClean="0"/>
              <a:t>22</a:t>
            </a:fld>
            <a:endParaRPr lang="en-US"/>
          </a:p>
        </p:txBody>
      </p:sp>
      <p:pic>
        <p:nvPicPr>
          <p:cNvPr id="4098" name="Picture 2">
            <a:extLst>
              <a:ext uri="{FF2B5EF4-FFF2-40B4-BE49-F238E27FC236}">
                <a16:creationId xmlns:a16="http://schemas.microsoft.com/office/drawing/2014/main" id="{B260163F-B519-4555-4700-00B1FCED7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791" y="3106351"/>
            <a:ext cx="9768217" cy="3160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472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91E7D9-04ED-3378-B219-5257F7134518}"/>
              </a:ext>
            </a:extLst>
          </p:cNvPr>
          <p:cNvSpPr/>
          <p:nvPr/>
        </p:nvSpPr>
        <p:spPr>
          <a:xfrm>
            <a:off x="2596588" y="1000897"/>
            <a:ext cx="5601718" cy="535545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B4EEE-2EB8-58B0-71B8-8C5FE882ADA4}"/>
              </a:ext>
            </a:extLst>
          </p:cNvPr>
          <p:cNvSpPr>
            <a:spLocks noGrp="1"/>
          </p:cNvSpPr>
          <p:nvPr>
            <p:ph type="title"/>
          </p:nvPr>
        </p:nvSpPr>
        <p:spPr/>
        <p:txBody>
          <a:bodyPr/>
          <a:lstStyle/>
          <a:p>
            <a:r>
              <a:rPr lang="en-US" dirty="0"/>
              <a:t>Memory demands out pace supply</a:t>
            </a:r>
          </a:p>
        </p:txBody>
      </p:sp>
      <p:pic>
        <p:nvPicPr>
          <p:cNvPr id="6" name="Content Placeholder 5">
            <a:extLst>
              <a:ext uri="{FF2B5EF4-FFF2-40B4-BE49-F238E27FC236}">
                <a16:creationId xmlns:a16="http://schemas.microsoft.com/office/drawing/2014/main" id="{84EB2D44-8A00-B40C-0633-8CAC7364ECC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804984" y="905541"/>
            <a:ext cx="5601718" cy="5601718"/>
          </a:xfrm>
        </p:spPr>
      </p:pic>
      <p:sp>
        <p:nvSpPr>
          <p:cNvPr id="4" name="Slide Number Placeholder 3">
            <a:extLst>
              <a:ext uri="{FF2B5EF4-FFF2-40B4-BE49-F238E27FC236}">
                <a16:creationId xmlns:a16="http://schemas.microsoft.com/office/drawing/2014/main" id="{E14C0E3C-7FA8-75EB-E572-7946612E724C}"/>
              </a:ext>
            </a:extLst>
          </p:cNvPr>
          <p:cNvSpPr>
            <a:spLocks noGrp="1"/>
          </p:cNvSpPr>
          <p:nvPr>
            <p:ph type="sldNum" sz="quarter" idx="12"/>
          </p:nvPr>
        </p:nvSpPr>
        <p:spPr/>
        <p:txBody>
          <a:bodyPr/>
          <a:lstStyle/>
          <a:p>
            <a:fld id="{0028B4D4-FF0B-7348-8D92-6EB93DDA7D4D}" type="slidenum">
              <a:rPr lang="en-US" smtClean="0"/>
              <a:t>23</a:t>
            </a:fld>
            <a:endParaRPr lang="en-US"/>
          </a:p>
        </p:txBody>
      </p:sp>
    </p:spTree>
    <p:extLst>
      <p:ext uri="{BB962C8B-B14F-4D97-AF65-F5344CB8AC3E}">
        <p14:creationId xmlns:p14="http://schemas.microsoft.com/office/powerpoint/2010/main" val="1114511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9636-D227-CD43-FE8C-D7CA58F8285A}"/>
              </a:ext>
            </a:extLst>
          </p:cNvPr>
          <p:cNvSpPr>
            <a:spLocks noGrp="1"/>
          </p:cNvSpPr>
          <p:nvPr>
            <p:ph type="title"/>
          </p:nvPr>
        </p:nvSpPr>
        <p:spPr/>
        <p:txBody>
          <a:bodyPr/>
          <a:lstStyle/>
          <a:p>
            <a:r>
              <a:rPr lang="en-US" dirty="0"/>
              <a:t>Another way to look at the importance of memory footprint</a:t>
            </a:r>
          </a:p>
        </p:txBody>
      </p:sp>
      <p:sp>
        <p:nvSpPr>
          <p:cNvPr id="3" name="Content Placeholder 2">
            <a:extLst>
              <a:ext uri="{FF2B5EF4-FFF2-40B4-BE49-F238E27FC236}">
                <a16:creationId xmlns:a16="http://schemas.microsoft.com/office/drawing/2014/main" id="{EA6FBB44-5DAD-360E-AD24-32D2728EC4ED}"/>
              </a:ext>
            </a:extLst>
          </p:cNvPr>
          <p:cNvSpPr>
            <a:spLocks noGrp="1"/>
          </p:cNvSpPr>
          <p:nvPr>
            <p:ph idx="1"/>
          </p:nvPr>
        </p:nvSpPr>
        <p:spPr>
          <a:xfrm>
            <a:off x="2208362" y="5889134"/>
            <a:ext cx="8938404" cy="649778"/>
          </a:xfrm>
        </p:spPr>
        <p:txBody>
          <a:bodyPr/>
          <a:lstStyle/>
          <a:p>
            <a:pPr marL="0" indent="0">
              <a:buNone/>
            </a:pPr>
            <a:r>
              <a:rPr lang="en-US" dirty="0"/>
              <a:t>Memory efficient algorithms will run faster!</a:t>
            </a:r>
          </a:p>
        </p:txBody>
      </p:sp>
      <p:sp>
        <p:nvSpPr>
          <p:cNvPr id="4" name="Slide Number Placeholder 3">
            <a:extLst>
              <a:ext uri="{FF2B5EF4-FFF2-40B4-BE49-F238E27FC236}">
                <a16:creationId xmlns:a16="http://schemas.microsoft.com/office/drawing/2014/main" id="{31A60FDB-AFD5-2EB2-C72C-83A53F20F30E}"/>
              </a:ext>
            </a:extLst>
          </p:cNvPr>
          <p:cNvSpPr>
            <a:spLocks noGrp="1"/>
          </p:cNvSpPr>
          <p:nvPr>
            <p:ph type="sldNum" sz="quarter" idx="12"/>
          </p:nvPr>
        </p:nvSpPr>
        <p:spPr/>
        <p:txBody>
          <a:bodyPr/>
          <a:lstStyle/>
          <a:p>
            <a:fld id="{0028B4D4-FF0B-7348-8D92-6EB93DDA7D4D}" type="slidenum">
              <a:rPr lang="en-US" smtClean="0"/>
              <a:t>24</a:t>
            </a:fld>
            <a:endParaRPr lang="en-US"/>
          </a:p>
        </p:txBody>
      </p:sp>
      <p:pic>
        <p:nvPicPr>
          <p:cNvPr id="8194" name="Picture 2">
            <a:extLst>
              <a:ext uri="{FF2B5EF4-FFF2-40B4-BE49-F238E27FC236}">
                <a16:creationId xmlns:a16="http://schemas.microsoft.com/office/drawing/2014/main" id="{DC9D1EDC-2C42-22B4-F389-06F9C9047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571" y="1068196"/>
            <a:ext cx="7875482" cy="445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502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CF1D-1A1B-BFD8-6835-48D710D2A1CB}"/>
              </a:ext>
            </a:extLst>
          </p:cNvPr>
          <p:cNvSpPr>
            <a:spLocks noGrp="1"/>
          </p:cNvSpPr>
          <p:nvPr>
            <p:ph type="title"/>
          </p:nvPr>
        </p:nvSpPr>
        <p:spPr/>
        <p:txBody>
          <a:bodyPr/>
          <a:lstStyle/>
          <a:p>
            <a:r>
              <a:rPr lang="en-US" dirty="0"/>
              <a:t>What does all this mean?</a:t>
            </a:r>
          </a:p>
        </p:txBody>
      </p:sp>
      <p:sp>
        <p:nvSpPr>
          <p:cNvPr id="3" name="Content Placeholder 2">
            <a:extLst>
              <a:ext uri="{FF2B5EF4-FFF2-40B4-BE49-F238E27FC236}">
                <a16:creationId xmlns:a16="http://schemas.microsoft.com/office/drawing/2014/main" id="{D7C2EA33-D77A-CF77-31AC-99596334B6FE}"/>
              </a:ext>
            </a:extLst>
          </p:cNvPr>
          <p:cNvSpPr>
            <a:spLocks noGrp="1"/>
          </p:cNvSpPr>
          <p:nvPr>
            <p:ph idx="1"/>
          </p:nvPr>
        </p:nvSpPr>
        <p:spPr/>
        <p:txBody>
          <a:bodyPr>
            <a:normAutofit/>
          </a:bodyPr>
          <a:lstStyle/>
          <a:p>
            <a:pPr marL="0" indent="0">
              <a:buNone/>
            </a:pPr>
            <a:r>
              <a:rPr lang="en-US" sz="3200" dirty="0"/>
              <a:t>Science does not drive the market for modern computing, so we must adapt to market trends</a:t>
            </a:r>
            <a:br>
              <a:rPr lang="en-US" sz="3200" dirty="0"/>
            </a:br>
            <a:endParaRPr lang="en-US" sz="3200" dirty="0"/>
          </a:p>
          <a:p>
            <a:pPr marL="0" indent="0">
              <a:buNone/>
            </a:pPr>
            <a:r>
              <a:rPr lang="en-US" sz="3200" dirty="0"/>
              <a:t>To take full advantage of modern computing architectures, we need to think about building applications from algorithms that are capable of exploiting parallelism opportunities that speed up the application and allow it to use less memory</a:t>
            </a:r>
          </a:p>
        </p:txBody>
      </p:sp>
      <p:sp>
        <p:nvSpPr>
          <p:cNvPr id="4" name="Slide Number Placeholder 3">
            <a:extLst>
              <a:ext uri="{FF2B5EF4-FFF2-40B4-BE49-F238E27FC236}">
                <a16:creationId xmlns:a16="http://schemas.microsoft.com/office/drawing/2014/main" id="{6883F383-799E-7D99-80D3-8D7F6B4951DC}"/>
              </a:ext>
            </a:extLst>
          </p:cNvPr>
          <p:cNvSpPr>
            <a:spLocks noGrp="1"/>
          </p:cNvSpPr>
          <p:nvPr>
            <p:ph type="sldNum" sz="quarter" idx="12"/>
          </p:nvPr>
        </p:nvSpPr>
        <p:spPr/>
        <p:txBody>
          <a:bodyPr/>
          <a:lstStyle/>
          <a:p>
            <a:fld id="{0028B4D4-FF0B-7348-8D92-6EB93DDA7D4D}" type="slidenum">
              <a:rPr lang="en-US" smtClean="0"/>
              <a:t>25</a:t>
            </a:fld>
            <a:endParaRPr lang="en-US"/>
          </a:p>
        </p:txBody>
      </p:sp>
    </p:spTree>
    <p:extLst>
      <p:ext uri="{BB962C8B-B14F-4D97-AF65-F5344CB8AC3E}">
        <p14:creationId xmlns:p14="http://schemas.microsoft.com/office/powerpoint/2010/main" val="3283466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FB71-6B8C-1A6F-148F-9F7857DC878C}"/>
              </a:ext>
            </a:extLst>
          </p:cNvPr>
          <p:cNvSpPr>
            <a:spLocks noGrp="1"/>
          </p:cNvSpPr>
          <p:nvPr>
            <p:ph type="title"/>
          </p:nvPr>
        </p:nvSpPr>
        <p:spPr/>
        <p:txBody>
          <a:bodyPr/>
          <a:lstStyle/>
          <a:p>
            <a:r>
              <a:rPr lang="en-US" dirty="0"/>
              <a:t>What does all this mean?</a:t>
            </a:r>
          </a:p>
        </p:txBody>
      </p:sp>
      <p:sp>
        <p:nvSpPr>
          <p:cNvPr id="3" name="Content Placeholder 2">
            <a:extLst>
              <a:ext uri="{FF2B5EF4-FFF2-40B4-BE49-F238E27FC236}">
                <a16:creationId xmlns:a16="http://schemas.microsoft.com/office/drawing/2014/main" id="{CF8AC0D5-11AD-E003-87FA-884ABE143194}"/>
              </a:ext>
            </a:extLst>
          </p:cNvPr>
          <p:cNvSpPr>
            <a:spLocks noGrp="1"/>
          </p:cNvSpPr>
          <p:nvPr>
            <p:ph idx="1"/>
          </p:nvPr>
        </p:nvSpPr>
        <p:spPr/>
        <p:txBody>
          <a:bodyPr/>
          <a:lstStyle/>
          <a:p>
            <a:pPr marL="0" indent="0">
              <a:buNone/>
            </a:pPr>
            <a:r>
              <a:rPr lang="en-US" dirty="0"/>
              <a:t>We have to ”think parallel” when writing code</a:t>
            </a:r>
            <a:br>
              <a:rPr lang="en-US" dirty="0"/>
            </a:br>
            <a:br>
              <a:rPr lang="en-US" dirty="0"/>
            </a:br>
            <a:r>
              <a:rPr lang="en-US" dirty="0"/>
              <a:t>We should adopt parallel capable libraries to help us do that</a:t>
            </a:r>
          </a:p>
        </p:txBody>
      </p:sp>
      <p:sp>
        <p:nvSpPr>
          <p:cNvPr id="4" name="Slide Number Placeholder 3">
            <a:extLst>
              <a:ext uri="{FF2B5EF4-FFF2-40B4-BE49-F238E27FC236}">
                <a16:creationId xmlns:a16="http://schemas.microsoft.com/office/drawing/2014/main" id="{30717E39-D45F-3CF3-0547-4D10618A7BD5}"/>
              </a:ext>
            </a:extLst>
          </p:cNvPr>
          <p:cNvSpPr>
            <a:spLocks noGrp="1"/>
          </p:cNvSpPr>
          <p:nvPr>
            <p:ph type="sldNum" sz="quarter" idx="12"/>
          </p:nvPr>
        </p:nvSpPr>
        <p:spPr/>
        <p:txBody>
          <a:bodyPr/>
          <a:lstStyle/>
          <a:p>
            <a:fld id="{0028B4D4-FF0B-7348-8D92-6EB93DDA7D4D}" type="slidenum">
              <a:rPr lang="en-US" smtClean="0"/>
              <a:t>26</a:t>
            </a:fld>
            <a:endParaRPr lang="en-US"/>
          </a:p>
        </p:txBody>
      </p:sp>
    </p:spTree>
    <p:extLst>
      <p:ext uri="{BB962C8B-B14F-4D97-AF65-F5344CB8AC3E}">
        <p14:creationId xmlns:p14="http://schemas.microsoft.com/office/powerpoint/2010/main" val="3342400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A463-4246-B4D0-27FD-93EF2FBC8BC8}"/>
              </a:ext>
            </a:extLst>
          </p:cNvPr>
          <p:cNvSpPr>
            <a:spLocks noGrp="1"/>
          </p:cNvSpPr>
          <p:nvPr>
            <p:ph type="title"/>
          </p:nvPr>
        </p:nvSpPr>
        <p:spPr/>
        <p:txBody>
          <a:bodyPr/>
          <a:lstStyle/>
          <a:p>
            <a:r>
              <a:rPr lang="en-US" dirty="0"/>
              <a:t>Task Parallelism and Data parallelism examples</a:t>
            </a:r>
          </a:p>
        </p:txBody>
      </p:sp>
      <p:sp>
        <p:nvSpPr>
          <p:cNvPr id="3" name="Content Placeholder 2">
            <a:extLst>
              <a:ext uri="{FF2B5EF4-FFF2-40B4-BE49-F238E27FC236}">
                <a16:creationId xmlns:a16="http://schemas.microsoft.com/office/drawing/2014/main" id="{09437DC8-58CF-BA04-C61E-F801353D387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D6625D9-1819-A576-9F17-4CD8F25E9D59}"/>
              </a:ext>
            </a:extLst>
          </p:cNvPr>
          <p:cNvSpPr>
            <a:spLocks noGrp="1"/>
          </p:cNvSpPr>
          <p:nvPr>
            <p:ph type="sldNum" sz="quarter" idx="12"/>
          </p:nvPr>
        </p:nvSpPr>
        <p:spPr/>
        <p:txBody>
          <a:bodyPr/>
          <a:lstStyle/>
          <a:p>
            <a:fld id="{0028B4D4-FF0B-7348-8D92-6EB93DDA7D4D}" type="slidenum">
              <a:rPr lang="en-US" smtClean="0"/>
              <a:t>27</a:t>
            </a:fld>
            <a:endParaRPr lang="en-US"/>
          </a:p>
        </p:txBody>
      </p:sp>
      <p:pic>
        <p:nvPicPr>
          <p:cNvPr id="7170" name="Picture 2">
            <a:extLst>
              <a:ext uri="{FF2B5EF4-FFF2-40B4-BE49-F238E27FC236}">
                <a16:creationId xmlns:a16="http://schemas.microsoft.com/office/drawing/2014/main" id="{10B6498F-04AD-5053-DADF-1D5E1C162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992" y="1288257"/>
            <a:ext cx="8890000" cy="497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37C5EC-CE69-BC13-246E-C35DFA7A5D29}"/>
              </a:ext>
            </a:extLst>
          </p:cNvPr>
          <p:cNvSpPr txBox="1"/>
          <p:nvPr/>
        </p:nvSpPr>
        <p:spPr>
          <a:xfrm>
            <a:off x="1221454" y="6490249"/>
            <a:ext cx="9929578" cy="369332"/>
          </a:xfrm>
          <a:prstGeom prst="rect">
            <a:avLst/>
          </a:prstGeom>
          <a:noFill/>
        </p:spPr>
        <p:txBody>
          <a:bodyPr wrap="none" rtlCol="0">
            <a:spAutoFit/>
          </a:bodyPr>
          <a:lstStyle/>
          <a:p>
            <a:r>
              <a:rPr lang="en-US" dirty="0">
                <a:solidFill>
                  <a:srgbClr val="FFFF00"/>
                </a:solidFill>
                <a:hlinkClick r:id="rId3">
                  <a:extLst>
                    <a:ext uri="{A12FA001-AC4F-418D-AE19-62706E023703}">
                      <ahyp:hlinkClr xmlns:ahyp="http://schemas.microsoft.com/office/drawing/2018/hyperlinkcolor" val="tx"/>
                    </a:ext>
                  </a:extLst>
                </a:hlinkClick>
              </a:rPr>
              <a:t>https://medium.com/@geminae.stellae/introduction-to-parallel-computing-with-opencl-2ee91c30b8b6</a:t>
            </a:r>
            <a:r>
              <a:rPr lang="en-US" dirty="0">
                <a:solidFill>
                  <a:srgbClr val="FFFF00"/>
                </a:solidFill>
              </a:rPr>
              <a:t> </a:t>
            </a:r>
          </a:p>
        </p:txBody>
      </p:sp>
    </p:spTree>
    <p:extLst>
      <p:ext uri="{BB962C8B-B14F-4D97-AF65-F5344CB8AC3E}">
        <p14:creationId xmlns:p14="http://schemas.microsoft.com/office/powerpoint/2010/main" val="1992101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2ECC-6DA4-8522-6E23-D92F6CD2E2EA}"/>
              </a:ext>
            </a:extLst>
          </p:cNvPr>
          <p:cNvSpPr>
            <a:spLocks noGrp="1"/>
          </p:cNvSpPr>
          <p:nvPr>
            <p:ph type="title"/>
          </p:nvPr>
        </p:nvSpPr>
        <p:spPr/>
        <p:txBody>
          <a:bodyPr/>
          <a:lstStyle/>
          <a:p>
            <a:r>
              <a:rPr lang="en-US" dirty="0"/>
              <a:t>Programming considerations</a:t>
            </a:r>
          </a:p>
        </p:txBody>
      </p:sp>
      <p:sp>
        <p:nvSpPr>
          <p:cNvPr id="3" name="Content Placeholder 2">
            <a:extLst>
              <a:ext uri="{FF2B5EF4-FFF2-40B4-BE49-F238E27FC236}">
                <a16:creationId xmlns:a16="http://schemas.microsoft.com/office/drawing/2014/main" id="{70D57662-0C16-63A7-BC77-1CA152E7C3CA}"/>
              </a:ext>
            </a:extLst>
          </p:cNvPr>
          <p:cNvSpPr>
            <a:spLocks noGrp="1"/>
          </p:cNvSpPr>
          <p:nvPr>
            <p:ph idx="1"/>
          </p:nvPr>
        </p:nvSpPr>
        <p:spPr/>
        <p:txBody>
          <a:bodyPr/>
          <a:lstStyle/>
          <a:p>
            <a:r>
              <a:rPr lang="en-US" dirty="0"/>
              <a:t>Tasks need to be able to run in parallel</a:t>
            </a:r>
          </a:p>
          <a:p>
            <a:endParaRPr lang="en-US" dirty="0"/>
          </a:p>
          <a:p>
            <a:r>
              <a:rPr lang="en-US" dirty="0"/>
              <a:t>Aggregation tasks are potential bottlenecks</a:t>
            </a:r>
          </a:p>
          <a:p>
            <a:endParaRPr lang="en-US" dirty="0"/>
          </a:p>
          <a:p>
            <a:r>
              <a:rPr lang="en-US" dirty="0"/>
              <a:t>Our approach may be different depending on if our application aims to minimize “time-to-insight” or to minimize “cost per event”</a:t>
            </a:r>
          </a:p>
        </p:txBody>
      </p:sp>
      <p:sp>
        <p:nvSpPr>
          <p:cNvPr id="4" name="Slide Number Placeholder 3">
            <a:extLst>
              <a:ext uri="{FF2B5EF4-FFF2-40B4-BE49-F238E27FC236}">
                <a16:creationId xmlns:a16="http://schemas.microsoft.com/office/drawing/2014/main" id="{BB29B380-D489-4C43-5035-13834427A480}"/>
              </a:ext>
            </a:extLst>
          </p:cNvPr>
          <p:cNvSpPr>
            <a:spLocks noGrp="1"/>
          </p:cNvSpPr>
          <p:nvPr>
            <p:ph type="sldNum" sz="quarter" idx="12"/>
          </p:nvPr>
        </p:nvSpPr>
        <p:spPr/>
        <p:txBody>
          <a:bodyPr/>
          <a:lstStyle/>
          <a:p>
            <a:fld id="{0028B4D4-FF0B-7348-8D92-6EB93DDA7D4D}" type="slidenum">
              <a:rPr lang="en-US" smtClean="0"/>
              <a:t>28</a:t>
            </a:fld>
            <a:endParaRPr lang="en-US"/>
          </a:p>
        </p:txBody>
      </p:sp>
    </p:spTree>
    <p:extLst>
      <p:ext uri="{BB962C8B-B14F-4D97-AF65-F5344CB8AC3E}">
        <p14:creationId xmlns:p14="http://schemas.microsoft.com/office/powerpoint/2010/main" val="1225358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C9C1-FA05-493F-C409-6DAD721E3095}"/>
              </a:ext>
            </a:extLst>
          </p:cNvPr>
          <p:cNvSpPr>
            <a:spLocks noGrp="1"/>
          </p:cNvSpPr>
          <p:nvPr>
            <p:ph type="title"/>
          </p:nvPr>
        </p:nvSpPr>
        <p:spPr/>
        <p:txBody>
          <a:bodyPr/>
          <a:lstStyle/>
          <a:p>
            <a:r>
              <a:rPr lang="en-US" dirty="0"/>
              <a:t>Amdahl’s “Law”: (P)</a:t>
            </a:r>
            <a:r>
              <a:rPr lang="en-US" dirty="0" err="1"/>
              <a:t>arallel</a:t>
            </a:r>
            <a:r>
              <a:rPr lang="en-US" dirty="0"/>
              <a:t> code fraction determines how much faster your application can go using N cores/threads</a:t>
            </a:r>
          </a:p>
        </p:txBody>
      </p:sp>
      <p:sp>
        <p:nvSpPr>
          <p:cNvPr id="3" name="Content Placeholder 2">
            <a:extLst>
              <a:ext uri="{FF2B5EF4-FFF2-40B4-BE49-F238E27FC236}">
                <a16:creationId xmlns:a16="http://schemas.microsoft.com/office/drawing/2014/main" id="{5F1B57FA-377B-8CD8-C797-05F49A03531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170CB89-027B-35DF-0EFE-C374A3CD0907}"/>
              </a:ext>
            </a:extLst>
          </p:cNvPr>
          <p:cNvSpPr>
            <a:spLocks noGrp="1"/>
          </p:cNvSpPr>
          <p:nvPr>
            <p:ph type="sldNum" sz="quarter" idx="12"/>
          </p:nvPr>
        </p:nvSpPr>
        <p:spPr/>
        <p:txBody>
          <a:bodyPr/>
          <a:lstStyle/>
          <a:p>
            <a:fld id="{0028B4D4-FF0B-7348-8D92-6EB93DDA7D4D}" type="slidenum">
              <a:rPr lang="en-US" smtClean="0"/>
              <a:t>29</a:t>
            </a:fld>
            <a:endParaRPr lang="en-US"/>
          </a:p>
        </p:txBody>
      </p:sp>
      <p:pic>
        <p:nvPicPr>
          <p:cNvPr id="8" name="Picture 7">
            <a:extLst>
              <a:ext uri="{FF2B5EF4-FFF2-40B4-BE49-F238E27FC236}">
                <a16:creationId xmlns:a16="http://schemas.microsoft.com/office/drawing/2014/main" id="{0E4EA027-7E03-C4CB-E3A2-8B2FCD47C9C4}"/>
              </a:ext>
            </a:extLst>
          </p:cNvPr>
          <p:cNvPicPr>
            <a:picLocks noChangeAspect="1"/>
          </p:cNvPicPr>
          <p:nvPr/>
        </p:nvPicPr>
        <p:blipFill>
          <a:blip r:embed="rId2"/>
          <a:stretch>
            <a:fillRect/>
          </a:stretch>
        </p:blipFill>
        <p:spPr>
          <a:xfrm>
            <a:off x="83154" y="2030707"/>
            <a:ext cx="12027532" cy="3165918"/>
          </a:xfrm>
          <a:prstGeom prst="rect">
            <a:avLst/>
          </a:prstGeom>
        </p:spPr>
      </p:pic>
    </p:spTree>
    <p:extLst>
      <p:ext uri="{BB962C8B-B14F-4D97-AF65-F5344CB8AC3E}">
        <p14:creationId xmlns:p14="http://schemas.microsoft.com/office/powerpoint/2010/main" val="2219087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C97A4-F7B6-C57D-6491-03FE32EDEEC2}"/>
              </a:ext>
            </a:extLst>
          </p:cNvPr>
          <p:cNvSpPr>
            <a:spLocks noGrp="1"/>
          </p:cNvSpPr>
          <p:nvPr>
            <p:ph type="title"/>
          </p:nvPr>
        </p:nvSpPr>
        <p:spPr/>
        <p:txBody>
          <a:bodyPr/>
          <a:lstStyle/>
          <a:p>
            <a:r>
              <a:rPr lang="en-US" dirty="0"/>
              <a:t>My Goal for Today</a:t>
            </a:r>
          </a:p>
        </p:txBody>
      </p:sp>
      <p:sp>
        <p:nvSpPr>
          <p:cNvPr id="3" name="Content Placeholder 2">
            <a:extLst>
              <a:ext uri="{FF2B5EF4-FFF2-40B4-BE49-F238E27FC236}">
                <a16:creationId xmlns:a16="http://schemas.microsoft.com/office/drawing/2014/main" id="{640EF03E-3632-B09A-B65B-3E88DA9A24EE}"/>
              </a:ext>
            </a:extLst>
          </p:cNvPr>
          <p:cNvSpPr>
            <a:spLocks noGrp="1"/>
          </p:cNvSpPr>
          <p:nvPr>
            <p:ph idx="1"/>
          </p:nvPr>
        </p:nvSpPr>
        <p:spPr>
          <a:xfrm>
            <a:off x="284408" y="1420308"/>
            <a:ext cx="11069392" cy="4937545"/>
          </a:xfrm>
        </p:spPr>
        <p:txBody>
          <a:bodyPr>
            <a:normAutofit/>
          </a:bodyPr>
          <a:lstStyle/>
          <a:p>
            <a:r>
              <a:rPr lang="en-US" dirty="0"/>
              <a:t>Why worry about parallel programming for science?</a:t>
            </a:r>
          </a:p>
          <a:p>
            <a:endParaRPr lang="en-US" dirty="0"/>
          </a:p>
          <a:p>
            <a:r>
              <a:rPr lang="en-US" dirty="0"/>
              <a:t>Considerations for high energy physics codes</a:t>
            </a:r>
          </a:p>
          <a:p>
            <a:endParaRPr lang="en-US" dirty="0"/>
          </a:p>
          <a:p>
            <a:r>
              <a:rPr lang="en-US" dirty="0"/>
              <a:t>Methods , approaches  and hardware</a:t>
            </a:r>
          </a:p>
          <a:p>
            <a:endParaRPr lang="en-US" dirty="0"/>
          </a:p>
          <a:p>
            <a:r>
              <a:rPr lang="en-US" dirty="0"/>
              <a:t>Languages, tools and resources (likely to be skipped today)</a:t>
            </a:r>
          </a:p>
          <a:p>
            <a:endParaRPr lang="en-US" dirty="0"/>
          </a:p>
          <a:p>
            <a:r>
              <a:rPr lang="en-US" dirty="0"/>
              <a:t>Using GPUs with Python </a:t>
            </a:r>
          </a:p>
        </p:txBody>
      </p:sp>
      <p:sp>
        <p:nvSpPr>
          <p:cNvPr id="4" name="Slide Number Placeholder 3">
            <a:extLst>
              <a:ext uri="{FF2B5EF4-FFF2-40B4-BE49-F238E27FC236}">
                <a16:creationId xmlns:a16="http://schemas.microsoft.com/office/drawing/2014/main" id="{22AB6160-C825-CE42-68E1-DD2D3A6025D4}"/>
              </a:ext>
            </a:extLst>
          </p:cNvPr>
          <p:cNvSpPr>
            <a:spLocks noGrp="1"/>
          </p:cNvSpPr>
          <p:nvPr>
            <p:ph type="sldNum" sz="quarter" idx="12"/>
          </p:nvPr>
        </p:nvSpPr>
        <p:spPr/>
        <p:txBody>
          <a:bodyPr/>
          <a:lstStyle/>
          <a:p>
            <a:fld id="{0028B4D4-FF0B-7348-8D92-6EB93DDA7D4D}" type="slidenum">
              <a:rPr lang="en-US" smtClean="0"/>
              <a:t>3</a:t>
            </a:fld>
            <a:endParaRPr lang="en-US"/>
          </a:p>
        </p:txBody>
      </p:sp>
    </p:spTree>
    <p:extLst>
      <p:ext uri="{BB962C8B-B14F-4D97-AF65-F5344CB8AC3E}">
        <p14:creationId xmlns:p14="http://schemas.microsoft.com/office/powerpoint/2010/main" val="3138391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B2BD3-D6D7-50EC-7984-25143DF4C106}"/>
              </a:ext>
            </a:extLst>
          </p:cNvPr>
          <p:cNvSpPr>
            <a:spLocks noGrp="1"/>
          </p:cNvSpPr>
          <p:nvPr>
            <p:ph type="title"/>
          </p:nvPr>
        </p:nvSpPr>
        <p:spPr/>
        <p:txBody>
          <a:bodyPr/>
          <a:lstStyle/>
          <a:p>
            <a:r>
              <a:rPr lang="en-US" dirty="0"/>
              <a:t>To use a 64 core CPU at high efficiency, how much of your application must be parallel?</a:t>
            </a:r>
          </a:p>
        </p:txBody>
      </p:sp>
      <p:sp>
        <p:nvSpPr>
          <p:cNvPr id="3" name="Content Placeholder 2">
            <a:extLst>
              <a:ext uri="{FF2B5EF4-FFF2-40B4-BE49-F238E27FC236}">
                <a16:creationId xmlns:a16="http://schemas.microsoft.com/office/drawing/2014/main" id="{84F8478E-AFE1-75A4-61B1-EAC86730086B}"/>
              </a:ext>
            </a:extLst>
          </p:cNvPr>
          <p:cNvSpPr>
            <a:spLocks noGrp="1"/>
          </p:cNvSpPr>
          <p:nvPr>
            <p:ph idx="1"/>
          </p:nvPr>
        </p:nvSpPr>
        <p:spPr/>
        <p:txBody>
          <a:bodyPr>
            <a:normAutofit lnSpcReduction="10000"/>
          </a:bodyPr>
          <a:lstStyle/>
          <a:p>
            <a:pPr marL="514350" indent="-514350">
              <a:buAutoNum type="alphaLcParenR"/>
            </a:pPr>
            <a:r>
              <a:rPr lang="en-US" dirty="0"/>
              <a:t>50%</a:t>
            </a:r>
          </a:p>
          <a:p>
            <a:pPr marL="514350" indent="-514350">
              <a:buAutoNum type="alphaLcParenR"/>
            </a:pPr>
            <a:endParaRPr lang="en-US" dirty="0"/>
          </a:p>
          <a:p>
            <a:pPr marL="514350" indent="-514350">
              <a:buAutoNum type="alphaLcParenR"/>
            </a:pPr>
            <a:r>
              <a:rPr lang="en-US" dirty="0"/>
              <a:t>90%</a:t>
            </a:r>
          </a:p>
          <a:p>
            <a:pPr marL="514350" indent="-514350">
              <a:buAutoNum type="alphaLcParenR"/>
            </a:pPr>
            <a:endParaRPr lang="en-US" dirty="0"/>
          </a:p>
          <a:p>
            <a:pPr marL="514350" indent="-514350">
              <a:buAutoNum type="alphaLcParenR"/>
            </a:pPr>
            <a:r>
              <a:rPr lang="en-US" dirty="0"/>
              <a:t>99%</a:t>
            </a:r>
          </a:p>
          <a:p>
            <a:pPr marL="514350" indent="-514350">
              <a:buAutoNum type="alphaLcParenR"/>
            </a:pPr>
            <a:endParaRPr lang="en-US" dirty="0"/>
          </a:p>
          <a:p>
            <a:pPr marL="514350" indent="-514350">
              <a:buAutoNum type="alphaLcParenR"/>
            </a:pPr>
            <a:r>
              <a:rPr lang="en-US" dirty="0"/>
              <a:t>99.9%</a:t>
            </a:r>
          </a:p>
          <a:p>
            <a:pPr marL="514350" indent="-514350">
              <a:buAutoNum type="alphaLcParenR"/>
            </a:pPr>
            <a:endParaRPr lang="en-US" dirty="0"/>
          </a:p>
          <a:p>
            <a:pPr marL="514350" indent="-514350">
              <a:buAutoNum type="alphaLcParenR"/>
            </a:pPr>
            <a:r>
              <a:rPr lang="en-US" dirty="0"/>
              <a:t>99.99%</a:t>
            </a:r>
          </a:p>
        </p:txBody>
      </p:sp>
      <p:sp>
        <p:nvSpPr>
          <p:cNvPr id="4" name="Slide Number Placeholder 3">
            <a:extLst>
              <a:ext uri="{FF2B5EF4-FFF2-40B4-BE49-F238E27FC236}">
                <a16:creationId xmlns:a16="http://schemas.microsoft.com/office/drawing/2014/main" id="{8374BAFB-5DEF-52F1-FB27-1C4D8CFE50B6}"/>
              </a:ext>
            </a:extLst>
          </p:cNvPr>
          <p:cNvSpPr>
            <a:spLocks noGrp="1"/>
          </p:cNvSpPr>
          <p:nvPr>
            <p:ph type="sldNum" sz="quarter" idx="12"/>
          </p:nvPr>
        </p:nvSpPr>
        <p:spPr/>
        <p:txBody>
          <a:bodyPr/>
          <a:lstStyle/>
          <a:p>
            <a:fld id="{0028B4D4-FF0B-7348-8D92-6EB93DDA7D4D}" type="slidenum">
              <a:rPr lang="en-US" smtClean="0"/>
              <a:t>30</a:t>
            </a:fld>
            <a:endParaRPr lang="en-US"/>
          </a:p>
        </p:txBody>
      </p:sp>
      <p:sp>
        <p:nvSpPr>
          <p:cNvPr id="5" name="TextBox 4">
            <a:extLst>
              <a:ext uri="{FF2B5EF4-FFF2-40B4-BE49-F238E27FC236}">
                <a16:creationId xmlns:a16="http://schemas.microsoft.com/office/drawing/2014/main" id="{5722A60C-8FF6-C460-18FA-1226267A2D09}"/>
              </a:ext>
            </a:extLst>
          </p:cNvPr>
          <p:cNvSpPr txBox="1"/>
          <p:nvPr/>
        </p:nvSpPr>
        <p:spPr>
          <a:xfrm>
            <a:off x="5235388" y="3919169"/>
            <a:ext cx="5286447" cy="830997"/>
          </a:xfrm>
          <a:prstGeom prst="rect">
            <a:avLst/>
          </a:prstGeom>
          <a:solidFill>
            <a:srgbClr val="FFE699"/>
          </a:solidFill>
        </p:spPr>
        <p:txBody>
          <a:bodyPr wrap="none" rtlCol="0">
            <a:spAutoFit/>
          </a:bodyPr>
          <a:lstStyle/>
          <a:p>
            <a:r>
              <a:rPr lang="en-US" sz="2400" dirty="0"/>
              <a:t>If you want to use 90% of the cores </a:t>
            </a:r>
            <a:br>
              <a:rPr lang="en-US" sz="2400" dirty="0"/>
            </a:br>
            <a:r>
              <a:rPr lang="en-US" sz="2400" dirty="0"/>
              <a:t>you need 99.9% parallel code in this case</a:t>
            </a:r>
          </a:p>
        </p:txBody>
      </p:sp>
      <p:cxnSp>
        <p:nvCxnSpPr>
          <p:cNvPr id="7" name="Straight Arrow Connector 6">
            <a:extLst>
              <a:ext uri="{FF2B5EF4-FFF2-40B4-BE49-F238E27FC236}">
                <a16:creationId xmlns:a16="http://schemas.microsoft.com/office/drawing/2014/main" id="{487B5C7B-2B9D-A9B0-022B-4ABFDFCF3FB6}"/>
              </a:ext>
            </a:extLst>
          </p:cNvPr>
          <p:cNvCxnSpPr>
            <a:cxnSpLocks/>
            <a:stCxn id="5" idx="1"/>
          </p:cNvCxnSpPr>
          <p:nvPr/>
        </p:nvCxnSpPr>
        <p:spPr>
          <a:xfrm flipH="1">
            <a:off x="2223247" y="4334668"/>
            <a:ext cx="3012141" cy="2194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9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1C50-7C24-EA12-0F28-4864882894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F20BF5-FD59-6279-D063-090B5DCB256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9D146A5-DA82-2548-CC01-163A96429BBE}"/>
              </a:ext>
            </a:extLst>
          </p:cNvPr>
          <p:cNvSpPr>
            <a:spLocks noGrp="1"/>
          </p:cNvSpPr>
          <p:nvPr>
            <p:ph type="sldNum" sz="quarter" idx="12"/>
          </p:nvPr>
        </p:nvSpPr>
        <p:spPr/>
        <p:txBody>
          <a:bodyPr/>
          <a:lstStyle/>
          <a:p>
            <a:fld id="{0028B4D4-FF0B-7348-8D92-6EB93DDA7D4D}" type="slidenum">
              <a:rPr lang="en-US" smtClean="0"/>
              <a:t>31</a:t>
            </a:fld>
            <a:endParaRPr lang="en-US"/>
          </a:p>
        </p:txBody>
      </p:sp>
      <p:pic>
        <p:nvPicPr>
          <p:cNvPr id="5" name="Picture 4">
            <a:extLst>
              <a:ext uri="{FF2B5EF4-FFF2-40B4-BE49-F238E27FC236}">
                <a16:creationId xmlns:a16="http://schemas.microsoft.com/office/drawing/2014/main" id="{5C23E578-2ACA-F0C8-A1E1-0B8F1BB07D2C}"/>
              </a:ext>
            </a:extLst>
          </p:cNvPr>
          <p:cNvPicPr>
            <a:picLocks noChangeAspect="1"/>
          </p:cNvPicPr>
          <p:nvPr/>
        </p:nvPicPr>
        <p:blipFill>
          <a:blip r:embed="rId2"/>
          <a:stretch>
            <a:fillRect/>
          </a:stretch>
        </p:blipFill>
        <p:spPr>
          <a:xfrm>
            <a:off x="1000843" y="662781"/>
            <a:ext cx="9799165" cy="5500646"/>
          </a:xfrm>
          <a:prstGeom prst="rect">
            <a:avLst/>
          </a:prstGeom>
        </p:spPr>
      </p:pic>
    </p:spTree>
    <p:extLst>
      <p:ext uri="{BB962C8B-B14F-4D97-AF65-F5344CB8AC3E}">
        <p14:creationId xmlns:p14="http://schemas.microsoft.com/office/powerpoint/2010/main" val="3989616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AB49-5F79-E7BF-CECB-C6D8173B74DB}"/>
              </a:ext>
            </a:extLst>
          </p:cNvPr>
          <p:cNvSpPr>
            <a:spLocks noGrp="1"/>
          </p:cNvSpPr>
          <p:nvPr>
            <p:ph type="title"/>
          </p:nvPr>
        </p:nvSpPr>
        <p:spPr/>
        <p:txBody>
          <a:bodyPr/>
          <a:lstStyle/>
          <a:p>
            <a:r>
              <a:rPr lang="en-US" dirty="0"/>
              <a:t>Heterogeneous computing</a:t>
            </a:r>
          </a:p>
        </p:txBody>
      </p:sp>
      <p:sp>
        <p:nvSpPr>
          <p:cNvPr id="3" name="Content Placeholder 2">
            <a:extLst>
              <a:ext uri="{FF2B5EF4-FFF2-40B4-BE49-F238E27FC236}">
                <a16:creationId xmlns:a16="http://schemas.microsoft.com/office/drawing/2014/main" id="{CAC2F437-4831-1CD3-0E5D-634720ED7C1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4CC4115-3594-3BD9-71B9-E649A79A075B}"/>
              </a:ext>
            </a:extLst>
          </p:cNvPr>
          <p:cNvSpPr>
            <a:spLocks noGrp="1"/>
          </p:cNvSpPr>
          <p:nvPr>
            <p:ph type="sldNum" sz="quarter" idx="12"/>
          </p:nvPr>
        </p:nvSpPr>
        <p:spPr/>
        <p:txBody>
          <a:bodyPr/>
          <a:lstStyle/>
          <a:p>
            <a:fld id="{0028B4D4-FF0B-7348-8D92-6EB93DDA7D4D}" type="slidenum">
              <a:rPr lang="en-US" smtClean="0"/>
              <a:t>32</a:t>
            </a:fld>
            <a:endParaRPr lang="en-US"/>
          </a:p>
        </p:txBody>
      </p:sp>
      <p:pic>
        <p:nvPicPr>
          <p:cNvPr id="5" name="Picture 4">
            <a:extLst>
              <a:ext uri="{FF2B5EF4-FFF2-40B4-BE49-F238E27FC236}">
                <a16:creationId xmlns:a16="http://schemas.microsoft.com/office/drawing/2014/main" id="{B6C42E52-55B9-622D-93B1-A3CA3B81F38C}"/>
              </a:ext>
            </a:extLst>
          </p:cNvPr>
          <p:cNvPicPr>
            <a:picLocks noChangeAspect="1"/>
          </p:cNvPicPr>
          <p:nvPr/>
        </p:nvPicPr>
        <p:blipFill>
          <a:blip r:embed="rId2"/>
          <a:stretch>
            <a:fillRect/>
          </a:stretch>
        </p:blipFill>
        <p:spPr>
          <a:xfrm>
            <a:off x="1391991" y="1173046"/>
            <a:ext cx="9183993" cy="5331342"/>
          </a:xfrm>
          <a:prstGeom prst="rect">
            <a:avLst/>
          </a:prstGeom>
        </p:spPr>
      </p:pic>
    </p:spTree>
    <p:extLst>
      <p:ext uri="{BB962C8B-B14F-4D97-AF65-F5344CB8AC3E}">
        <p14:creationId xmlns:p14="http://schemas.microsoft.com/office/powerpoint/2010/main" val="2266147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F9DDF-14E9-656D-B68F-66BF534AA0E3}"/>
              </a:ext>
            </a:extLst>
          </p:cNvPr>
          <p:cNvSpPr>
            <a:spLocks noGrp="1"/>
          </p:cNvSpPr>
          <p:nvPr>
            <p:ph type="title"/>
          </p:nvPr>
        </p:nvSpPr>
        <p:spPr/>
        <p:txBody>
          <a:bodyPr/>
          <a:lstStyle/>
          <a:p>
            <a:r>
              <a:rPr lang="en-US" dirty="0"/>
              <a:t>What is a GPU? Graphics Processing Units</a:t>
            </a:r>
          </a:p>
        </p:txBody>
      </p:sp>
      <p:sp>
        <p:nvSpPr>
          <p:cNvPr id="3" name="Content Placeholder 2">
            <a:extLst>
              <a:ext uri="{FF2B5EF4-FFF2-40B4-BE49-F238E27FC236}">
                <a16:creationId xmlns:a16="http://schemas.microsoft.com/office/drawing/2014/main" id="{BBB595BE-CCCF-172D-1AF3-5CA5A36AE9FB}"/>
              </a:ext>
            </a:extLst>
          </p:cNvPr>
          <p:cNvSpPr>
            <a:spLocks noGrp="1"/>
          </p:cNvSpPr>
          <p:nvPr>
            <p:ph idx="1"/>
          </p:nvPr>
        </p:nvSpPr>
        <p:spPr>
          <a:xfrm>
            <a:off x="284408" y="1078426"/>
            <a:ext cx="11069392" cy="3221723"/>
          </a:xfrm>
        </p:spPr>
        <p:txBody>
          <a:bodyPr>
            <a:normAutofit fontScale="92500"/>
          </a:bodyPr>
          <a:lstStyle/>
          <a:p>
            <a:r>
              <a:rPr lang="en-US" dirty="0"/>
              <a:t>The processor inside the graphics cards was purpose-specific for graphics only.</a:t>
            </a:r>
          </a:p>
          <a:p>
            <a:endParaRPr lang="en-US" dirty="0"/>
          </a:p>
          <a:p>
            <a:r>
              <a:rPr lang="en-US" dirty="0"/>
              <a:t>GPGPU: Programming techniques to enable the GPU as a parallel co-processor.</a:t>
            </a:r>
          </a:p>
          <a:p>
            <a:endParaRPr lang="en-US" dirty="0"/>
          </a:p>
          <a:p>
            <a:r>
              <a:rPr lang="en-US" dirty="0"/>
              <a:t>Currently: Intuitive programming and high number of processors </a:t>
            </a:r>
            <a:br>
              <a:rPr lang="en-US" dirty="0"/>
            </a:br>
            <a:r>
              <a:rPr lang="en-US" dirty="0"/>
              <a:t>(e.g. over 16000 </a:t>
            </a:r>
            <a:r>
              <a:rPr lang="en-US" dirty="0" err="1"/>
              <a:t>cuda</a:t>
            </a:r>
            <a:r>
              <a:rPr lang="en-US" dirty="0"/>
              <a:t> cores in RTX4090).</a:t>
            </a:r>
          </a:p>
        </p:txBody>
      </p:sp>
      <p:sp>
        <p:nvSpPr>
          <p:cNvPr id="4" name="Slide Number Placeholder 3">
            <a:extLst>
              <a:ext uri="{FF2B5EF4-FFF2-40B4-BE49-F238E27FC236}">
                <a16:creationId xmlns:a16="http://schemas.microsoft.com/office/drawing/2014/main" id="{E05E750D-3C26-2252-BDF7-95EDD9F91FD7}"/>
              </a:ext>
            </a:extLst>
          </p:cNvPr>
          <p:cNvSpPr>
            <a:spLocks noGrp="1"/>
          </p:cNvSpPr>
          <p:nvPr>
            <p:ph type="sldNum" sz="quarter" idx="12"/>
          </p:nvPr>
        </p:nvSpPr>
        <p:spPr/>
        <p:txBody>
          <a:bodyPr/>
          <a:lstStyle/>
          <a:p>
            <a:fld id="{0028B4D4-FF0B-7348-8D92-6EB93DDA7D4D}" type="slidenum">
              <a:rPr lang="en-US" smtClean="0"/>
              <a:t>33</a:t>
            </a:fld>
            <a:endParaRPr lang="en-US"/>
          </a:p>
        </p:txBody>
      </p:sp>
      <p:pic>
        <p:nvPicPr>
          <p:cNvPr id="5" name="Picture 4">
            <a:extLst>
              <a:ext uri="{FF2B5EF4-FFF2-40B4-BE49-F238E27FC236}">
                <a16:creationId xmlns:a16="http://schemas.microsoft.com/office/drawing/2014/main" id="{DBA085BB-62A8-ADFF-DCDA-2490EC03A4CD}"/>
              </a:ext>
            </a:extLst>
          </p:cNvPr>
          <p:cNvPicPr>
            <a:picLocks noChangeAspect="1"/>
          </p:cNvPicPr>
          <p:nvPr/>
        </p:nvPicPr>
        <p:blipFill rotWithShape="1">
          <a:blip r:embed="rId2">
            <a:extLst>
              <a:ext uri="{28A0092B-C50C-407E-A947-70E740481C1C}">
                <a14:useLocalDpi xmlns:a14="http://schemas.microsoft.com/office/drawing/2010/main" val="0"/>
              </a:ext>
            </a:extLst>
          </a:blip>
          <a:srcRect t="16752" b="41725"/>
          <a:stretch/>
        </p:blipFill>
        <p:spPr>
          <a:xfrm>
            <a:off x="1737360" y="4229002"/>
            <a:ext cx="3546088" cy="2615214"/>
          </a:xfrm>
          <a:prstGeom prst="rect">
            <a:avLst/>
          </a:prstGeom>
        </p:spPr>
      </p:pic>
      <p:pic>
        <p:nvPicPr>
          <p:cNvPr id="6" name="Picture 5">
            <a:extLst>
              <a:ext uri="{FF2B5EF4-FFF2-40B4-BE49-F238E27FC236}">
                <a16:creationId xmlns:a16="http://schemas.microsoft.com/office/drawing/2014/main" id="{85655236-B70D-F288-2910-107A5BA103EB}"/>
              </a:ext>
            </a:extLst>
          </p:cNvPr>
          <p:cNvPicPr>
            <a:picLocks noChangeAspect="1"/>
          </p:cNvPicPr>
          <p:nvPr/>
        </p:nvPicPr>
        <p:blipFill rotWithShape="1">
          <a:blip r:embed="rId2">
            <a:extLst>
              <a:ext uri="{28A0092B-C50C-407E-A947-70E740481C1C}">
                <a14:useLocalDpi xmlns:a14="http://schemas.microsoft.com/office/drawing/2010/main" val="0"/>
              </a:ext>
            </a:extLst>
          </a:blip>
          <a:srcRect l="-2089" t="58275" b="1"/>
          <a:stretch/>
        </p:blipFill>
        <p:spPr>
          <a:xfrm>
            <a:off x="6096000" y="3982755"/>
            <a:ext cx="3941956" cy="2861461"/>
          </a:xfrm>
          <a:prstGeom prst="rect">
            <a:avLst/>
          </a:prstGeom>
        </p:spPr>
      </p:pic>
    </p:spTree>
    <p:extLst>
      <p:ext uri="{BB962C8B-B14F-4D97-AF65-F5344CB8AC3E}">
        <p14:creationId xmlns:p14="http://schemas.microsoft.com/office/powerpoint/2010/main" val="54398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asic Computer Games">
            <a:extLst>
              <a:ext uri="{FF2B5EF4-FFF2-40B4-BE49-F238E27FC236}">
                <a16:creationId xmlns:a16="http://schemas.microsoft.com/office/drawing/2014/main" id="{88C186FC-8C0B-1B1F-91DE-21B49D0B1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6475"/>
            <a:ext cx="4141644" cy="55324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DD705B-AEC1-8C87-7D1B-C1D0CC896890}"/>
              </a:ext>
            </a:extLst>
          </p:cNvPr>
          <p:cNvSpPr>
            <a:spLocks noGrp="1"/>
          </p:cNvSpPr>
          <p:nvPr>
            <p:ph type="title"/>
          </p:nvPr>
        </p:nvSpPr>
        <p:spPr/>
        <p:txBody>
          <a:bodyPr/>
          <a:lstStyle/>
          <a:p>
            <a:r>
              <a:rPr lang="en-US" dirty="0"/>
              <a:t>Wait aren’t GPUs for gaming?</a:t>
            </a:r>
          </a:p>
        </p:txBody>
      </p:sp>
      <p:sp>
        <p:nvSpPr>
          <p:cNvPr id="3" name="Content Placeholder 2">
            <a:extLst>
              <a:ext uri="{FF2B5EF4-FFF2-40B4-BE49-F238E27FC236}">
                <a16:creationId xmlns:a16="http://schemas.microsoft.com/office/drawing/2014/main" id="{51FE811F-948B-2970-398A-83BA91FCE09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26449EA-3DA1-4035-7819-32AB28B29C9A}"/>
              </a:ext>
            </a:extLst>
          </p:cNvPr>
          <p:cNvSpPr>
            <a:spLocks noGrp="1"/>
          </p:cNvSpPr>
          <p:nvPr>
            <p:ph type="sldNum" sz="quarter" idx="12"/>
          </p:nvPr>
        </p:nvSpPr>
        <p:spPr/>
        <p:txBody>
          <a:bodyPr/>
          <a:lstStyle/>
          <a:p>
            <a:fld id="{0028B4D4-FF0B-7348-8D92-6EB93DDA7D4D}" type="slidenum">
              <a:rPr lang="en-US" smtClean="0"/>
              <a:t>34</a:t>
            </a:fld>
            <a:endParaRPr lang="en-US"/>
          </a:p>
        </p:txBody>
      </p:sp>
      <p:pic>
        <p:nvPicPr>
          <p:cNvPr id="2050" name="Picture 2" descr="The Most Graphically Demanding PC Games">
            <a:extLst>
              <a:ext uri="{FF2B5EF4-FFF2-40B4-BE49-F238E27FC236}">
                <a16:creationId xmlns:a16="http://schemas.microsoft.com/office/drawing/2014/main" id="{1132F2CC-5358-2817-78B4-DDD11C731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670" y="1325563"/>
            <a:ext cx="9491330" cy="4745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40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FD66-D08E-A514-C726-74B20997CD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6A55A2-5016-FDF6-F53D-8473ACF5946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F750688-46A8-7196-43BB-83A228D8E47A}"/>
              </a:ext>
            </a:extLst>
          </p:cNvPr>
          <p:cNvSpPr>
            <a:spLocks noGrp="1"/>
          </p:cNvSpPr>
          <p:nvPr>
            <p:ph type="sldNum" sz="quarter" idx="12"/>
          </p:nvPr>
        </p:nvSpPr>
        <p:spPr/>
        <p:txBody>
          <a:bodyPr/>
          <a:lstStyle/>
          <a:p>
            <a:fld id="{0028B4D4-FF0B-7348-8D92-6EB93DDA7D4D}" type="slidenum">
              <a:rPr lang="en-US" smtClean="0"/>
              <a:t>35</a:t>
            </a:fld>
            <a:endParaRPr lang="en-US"/>
          </a:p>
        </p:txBody>
      </p:sp>
      <p:pic>
        <p:nvPicPr>
          <p:cNvPr id="5" name="Picture 4">
            <a:extLst>
              <a:ext uri="{FF2B5EF4-FFF2-40B4-BE49-F238E27FC236}">
                <a16:creationId xmlns:a16="http://schemas.microsoft.com/office/drawing/2014/main" id="{C114DC9B-9D83-F1FA-9407-E4332971C6A3}"/>
              </a:ext>
            </a:extLst>
          </p:cNvPr>
          <p:cNvPicPr>
            <a:picLocks noChangeAspect="1"/>
          </p:cNvPicPr>
          <p:nvPr/>
        </p:nvPicPr>
        <p:blipFill>
          <a:blip r:embed="rId2"/>
          <a:stretch>
            <a:fillRect/>
          </a:stretch>
        </p:blipFill>
        <p:spPr>
          <a:xfrm>
            <a:off x="412474" y="-1"/>
            <a:ext cx="10515375" cy="6721475"/>
          </a:xfrm>
          <a:prstGeom prst="rect">
            <a:avLst/>
          </a:prstGeom>
        </p:spPr>
      </p:pic>
    </p:spTree>
    <p:extLst>
      <p:ext uri="{BB962C8B-B14F-4D97-AF65-F5344CB8AC3E}">
        <p14:creationId xmlns:p14="http://schemas.microsoft.com/office/powerpoint/2010/main" val="4287496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BF27-A8AC-4277-8930-3914C8717F7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CD6FCAA-77B6-549F-F490-B962EE04912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67349C0-DC7A-4F1D-3FBE-BE5D1604C4B5}"/>
              </a:ext>
            </a:extLst>
          </p:cNvPr>
          <p:cNvSpPr>
            <a:spLocks noGrp="1"/>
          </p:cNvSpPr>
          <p:nvPr>
            <p:ph type="sldNum" sz="quarter" idx="12"/>
          </p:nvPr>
        </p:nvSpPr>
        <p:spPr/>
        <p:txBody>
          <a:bodyPr/>
          <a:lstStyle/>
          <a:p>
            <a:fld id="{0028B4D4-FF0B-7348-8D92-6EB93DDA7D4D}" type="slidenum">
              <a:rPr lang="en-US" smtClean="0"/>
              <a:t>36</a:t>
            </a:fld>
            <a:endParaRPr lang="en-US"/>
          </a:p>
        </p:txBody>
      </p:sp>
      <p:pic>
        <p:nvPicPr>
          <p:cNvPr id="5" name="Picture 4">
            <a:extLst>
              <a:ext uri="{FF2B5EF4-FFF2-40B4-BE49-F238E27FC236}">
                <a16:creationId xmlns:a16="http://schemas.microsoft.com/office/drawing/2014/main" id="{89AF837E-E2F7-9E2C-B462-48E867BAD1B6}"/>
              </a:ext>
            </a:extLst>
          </p:cNvPr>
          <p:cNvPicPr>
            <a:picLocks noChangeAspect="1"/>
          </p:cNvPicPr>
          <p:nvPr/>
        </p:nvPicPr>
        <p:blipFill>
          <a:blip r:embed="rId2"/>
          <a:srcRect b="1658"/>
          <a:stretch>
            <a:fillRect/>
          </a:stretch>
        </p:blipFill>
        <p:spPr>
          <a:xfrm>
            <a:off x="0" y="397684"/>
            <a:ext cx="12192000" cy="5779279"/>
          </a:xfrm>
          <a:prstGeom prst="rect">
            <a:avLst/>
          </a:prstGeom>
        </p:spPr>
      </p:pic>
    </p:spTree>
    <p:extLst>
      <p:ext uri="{BB962C8B-B14F-4D97-AF65-F5344CB8AC3E}">
        <p14:creationId xmlns:p14="http://schemas.microsoft.com/office/powerpoint/2010/main" val="1387188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79BC-6E41-FFC4-920F-A24C481E5426}"/>
              </a:ext>
            </a:extLst>
          </p:cNvPr>
          <p:cNvSpPr>
            <a:spLocks noGrp="1"/>
          </p:cNvSpPr>
          <p:nvPr>
            <p:ph type="title"/>
          </p:nvPr>
        </p:nvSpPr>
        <p:spPr/>
        <p:txBody>
          <a:bodyPr/>
          <a:lstStyle/>
          <a:p>
            <a:r>
              <a:rPr lang="en-US" dirty="0"/>
              <a:t>Other types of hardware accelerators</a:t>
            </a:r>
          </a:p>
        </p:txBody>
      </p:sp>
      <p:sp>
        <p:nvSpPr>
          <p:cNvPr id="3" name="Content Placeholder 2">
            <a:extLst>
              <a:ext uri="{FF2B5EF4-FFF2-40B4-BE49-F238E27FC236}">
                <a16:creationId xmlns:a16="http://schemas.microsoft.com/office/drawing/2014/main" id="{F816524F-2A28-5193-4F83-B68FA10B178E}"/>
              </a:ext>
            </a:extLst>
          </p:cNvPr>
          <p:cNvSpPr>
            <a:spLocks noGrp="1"/>
          </p:cNvSpPr>
          <p:nvPr>
            <p:ph idx="1"/>
          </p:nvPr>
        </p:nvSpPr>
        <p:spPr/>
        <p:txBody>
          <a:bodyPr/>
          <a:lstStyle/>
          <a:p>
            <a:r>
              <a:rPr lang="en-US" dirty="0"/>
              <a:t>FPGA (Field Programmable Gate Array)</a:t>
            </a:r>
          </a:p>
          <a:p>
            <a:pPr lvl="1"/>
            <a:r>
              <a:rPr lang="en-US" dirty="0"/>
              <a:t>FPGAs can be reprogrammed to suit the needs of an application or required functionality</a:t>
            </a:r>
          </a:p>
          <a:p>
            <a:pPr lvl="1"/>
            <a:r>
              <a:rPr lang="en-US" dirty="0"/>
              <a:t>More about FPGAs later this week</a:t>
            </a:r>
          </a:p>
          <a:p>
            <a:endParaRPr lang="en-US" dirty="0"/>
          </a:p>
          <a:p>
            <a:r>
              <a:rPr lang="en-US" dirty="0"/>
              <a:t>ASIC: Integrated circuit customized for a specific purpose/application</a:t>
            </a:r>
          </a:p>
          <a:p>
            <a:endParaRPr lang="en-US" dirty="0"/>
          </a:p>
          <a:p>
            <a:r>
              <a:rPr lang="en-US" dirty="0"/>
              <a:t>TPU: Optimized to perform matrix-multiplication operations</a:t>
            </a:r>
          </a:p>
          <a:p>
            <a:pPr marL="0" indent="0">
              <a:buNone/>
            </a:pPr>
            <a:endParaRPr lang="en-US" dirty="0"/>
          </a:p>
        </p:txBody>
      </p:sp>
      <p:sp>
        <p:nvSpPr>
          <p:cNvPr id="4" name="Slide Number Placeholder 3">
            <a:extLst>
              <a:ext uri="{FF2B5EF4-FFF2-40B4-BE49-F238E27FC236}">
                <a16:creationId xmlns:a16="http://schemas.microsoft.com/office/drawing/2014/main" id="{297579FB-FE09-8609-EDAF-A97D981E5919}"/>
              </a:ext>
            </a:extLst>
          </p:cNvPr>
          <p:cNvSpPr>
            <a:spLocks noGrp="1"/>
          </p:cNvSpPr>
          <p:nvPr>
            <p:ph type="sldNum" sz="quarter" idx="12"/>
          </p:nvPr>
        </p:nvSpPr>
        <p:spPr/>
        <p:txBody>
          <a:bodyPr/>
          <a:lstStyle/>
          <a:p>
            <a:fld id="{0028B4D4-FF0B-7348-8D92-6EB93DDA7D4D}" type="slidenum">
              <a:rPr lang="en-US" smtClean="0"/>
              <a:t>37</a:t>
            </a:fld>
            <a:endParaRPr lang="en-US"/>
          </a:p>
        </p:txBody>
      </p:sp>
    </p:spTree>
    <p:extLst>
      <p:ext uri="{BB962C8B-B14F-4D97-AF65-F5344CB8AC3E}">
        <p14:creationId xmlns:p14="http://schemas.microsoft.com/office/powerpoint/2010/main" val="673796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57BF-0EA7-3365-924E-4A6A928B7C43}"/>
              </a:ext>
            </a:extLst>
          </p:cNvPr>
          <p:cNvSpPr>
            <a:spLocks noGrp="1"/>
          </p:cNvSpPr>
          <p:nvPr>
            <p:ph type="title"/>
          </p:nvPr>
        </p:nvSpPr>
        <p:spPr/>
        <p:txBody>
          <a:bodyPr/>
          <a:lstStyle/>
          <a:p>
            <a:r>
              <a:rPr lang="en-US" dirty="0"/>
              <a:t>GPUs have risen together with AI</a:t>
            </a:r>
          </a:p>
        </p:txBody>
      </p:sp>
      <p:pic>
        <p:nvPicPr>
          <p:cNvPr id="6" name="Content Placeholder 5" descr="A graph of data center revenue&#10;&#10;AI-generated content may be incorrect.">
            <a:extLst>
              <a:ext uri="{FF2B5EF4-FFF2-40B4-BE49-F238E27FC236}">
                <a16:creationId xmlns:a16="http://schemas.microsoft.com/office/drawing/2014/main" id="{7EF770BF-5F42-3135-57C2-FE30376988E8}"/>
              </a:ext>
            </a:extLst>
          </p:cNvPr>
          <p:cNvPicPr>
            <a:picLocks noGrp="1" noChangeAspect="1"/>
          </p:cNvPicPr>
          <p:nvPr>
            <p:ph idx="1"/>
          </p:nvPr>
        </p:nvPicPr>
        <p:blipFill>
          <a:blip r:embed="rId2"/>
          <a:stretch>
            <a:fillRect/>
          </a:stretch>
        </p:blipFill>
        <p:spPr>
          <a:xfrm>
            <a:off x="86498" y="1475369"/>
            <a:ext cx="6940493" cy="4667482"/>
          </a:xfrm>
        </p:spPr>
      </p:pic>
      <p:sp>
        <p:nvSpPr>
          <p:cNvPr id="4" name="Slide Number Placeholder 3">
            <a:extLst>
              <a:ext uri="{FF2B5EF4-FFF2-40B4-BE49-F238E27FC236}">
                <a16:creationId xmlns:a16="http://schemas.microsoft.com/office/drawing/2014/main" id="{B6B5E762-799A-31B7-E5CD-17E131E9BC53}"/>
              </a:ext>
            </a:extLst>
          </p:cNvPr>
          <p:cNvSpPr>
            <a:spLocks noGrp="1"/>
          </p:cNvSpPr>
          <p:nvPr>
            <p:ph type="sldNum" sz="quarter" idx="12"/>
          </p:nvPr>
        </p:nvSpPr>
        <p:spPr/>
        <p:txBody>
          <a:bodyPr/>
          <a:lstStyle/>
          <a:p>
            <a:fld id="{0028B4D4-FF0B-7348-8D92-6EB93DDA7D4D}" type="slidenum">
              <a:rPr lang="en-US" smtClean="0"/>
              <a:t>38</a:t>
            </a:fld>
            <a:endParaRPr lang="en-US"/>
          </a:p>
        </p:txBody>
      </p:sp>
      <p:pic>
        <p:nvPicPr>
          <p:cNvPr id="10" name="Picture 9" descr="A graph on a black background&#10;&#10;AI-generated content may be incorrect.">
            <a:extLst>
              <a:ext uri="{FF2B5EF4-FFF2-40B4-BE49-F238E27FC236}">
                <a16:creationId xmlns:a16="http://schemas.microsoft.com/office/drawing/2014/main" id="{3A1C1883-4662-0C08-1C21-36D0A85E0165}"/>
              </a:ext>
            </a:extLst>
          </p:cNvPr>
          <p:cNvPicPr>
            <a:picLocks noChangeAspect="1"/>
          </p:cNvPicPr>
          <p:nvPr/>
        </p:nvPicPr>
        <p:blipFill>
          <a:blip r:embed="rId3"/>
          <a:stretch>
            <a:fillRect/>
          </a:stretch>
        </p:blipFill>
        <p:spPr>
          <a:xfrm>
            <a:off x="7020560" y="628650"/>
            <a:ext cx="5080000" cy="5600700"/>
          </a:xfrm>
          <a:prstGeom prst="rect">
            <a:avLst/>
          </a:prstGeom>
        </p:spPr>
      </p:pic>
    </p:spTree>
    <p:extLst>
      <p:ext uri="{BB962C8B-B14F-4D97-AF65-F5344CB8AC3E}">
        <p14:creationId xmlns:p14="http://schemas.microsoft.com/office/powerpoint/2010/main" val="3310701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112E0-96E5-1EA9-785F-096F7D9FDD2E}"/>
              </a:ext>
            </a:extLst>
          </p:cNvPr>
          <p:cNvSpPr>
            <a:spLocks noGrp="1"/>
          </p:cNvSpPr>
          <p:nvPr>
            <p:ph type="title"/>
          </p:nvPr>
        </p:nvSpPr>
        <p:spPr/>
        <p:txBody>
          <a:bodyPr/>
          <a:lstStyle/>
          <a:p>
            <a:r>
              <a:rPr lang="en-US" dirty="0"/>
              <a:t>How does a GPU differ from a many-core CPU?</a:t>
            </a:r>
          </a:p>
        </p:txBody>
      </p:sp>
      <p:sp>
        <p:nvSpPr>
          <p:cNvPr id="3" name="Content Placeholder 2">
            <a:extLst>
              <a:ext uri="{FF2B5EF4-FFF2-40B4-BE49-F238E27FC236}">
                <a16:creationId xmlns:a16="http://schemas.microsoft.com/office/drawing/2014/main" id="{C92AAB5F-B7D8-DFEB-D35B-8E7FFCB1F4C0}"/>
              </a:ext>
            </a:extLst>
          </p:cNvPr>
          <p:cNvSpPr>
            <a:spLocks noGrp="1"/>
          </p:cNvSpPr>
          <p:nvPr>
            <p:ph idx="1"/>
          </p:nvPr>
        </p:nvSpPr>
        <p:spPr/>
        <p:txBody>
          <a:bodyPr>
            <a:normAutofit lnSpcReduction="10000"/>
          </a:bodyPr>
          <a:lstStyle/>
          <a:p>
            <a:r>
              <a:rPr lang="en-US" dirty="0"/>
              <a:t>CPU: Follows the Single instruction, multiple threads (SIMT) execution model. Asynchronous programming model where threads are executed independently</a:t>
            </a:r>
          </a:p>
          <a:p>
            <a:endParaRPr lang="en-US" dirty="0"/>
          </a:p>
          <a:p>
            <a:r>
              <a:rPr lang="en-US" dirty="0"/>
              <a:t>GPU: High data throughput and massive parallel computing: a GPU consist of hundreds of cores performing the same operation on multiple data items in parallel.</a:t>
            </a:r>
          </a:p>
          <a:p>
            <a:pPr lvl="1"/>
            <a:r>
              <a:rPr lang="en-US" dirty="0"/>
              <a:t>GPU architectures are built around a scalable array of Streaming Multiprocessors (SM). Each SM in a GPU is designed to support concurrent execution of hundreds of threads</a:t>
            </a:r>
          </a:p>
          <a:p>
            <a:pPr lvl="1"/>
            <a:r>
              <a:rPr lang="en-US" dirty="0"/>
              <a:t>Lower clock speeds, higher latencies, higher throughput, lower power per performance</a:t>
            </a:r>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30967C0-9E14-D0B6-6587-8BD936FDB543}"/>
              </a:ext>
            </a:extLst>
          </p:cNvPr>
          <p:cNvSpPr>
            <a:spLocks noGrp="1"/>
          </p:cNvSpPr>
          <p:nvPr>
            <p:ph type="sldNum" sz="quarter" idx="12"/>
          </p:nvPr>
        </p:nvSpPr>
        <p:spPr/>
        <p:txBody>
          <a:bodyPr/>
          <a:lstStyle/>
          <a:p>
            <a:fld id="{0028B4D4-FF0B-7348-8D92-6EB93DDA7D4D}" type="slidenum">
              <a:rPr lang="en-US" smtClean="0"/>
              <a:t>39</a:t>
            </a:fld>
            <a:endParaRPr lang="en-US"/>
          </a:p>
        </p:txBody>
      </p:sp>
    </p:spTree>
    <p:extLst>
      <p:ext uri="{BB962C8B-B14F-4D97-AF65-F5344CB8AC3E}">
        <p14:creationId xmlns:p14="http://schemas.microsoft.com/office/powerpoint/2010/main" val="102781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E9362-C471-7800-99D7-875CC91F7B9B}"/>
              </a:ext>
            </a:extLst>
          </p:cNvPr>
          <p:cNvSpPr>
            <a:spLocks noGrp="1"/>
          </p:cNvSpPr>
          <p:nvPr>
            <p:ph type="title"/>
          </p:nvPr>
        </p:nvSpPr>
        <p:spPr/>
        <p:txBody>
          <a:bodyPr/>
          <a:lstStyle/>
          <a:p>
            <a:r>
              <a:rPr lang="en-US" dirty="0"/>
              <a:t>Bulk data processing vs time to insight</a:t>
            </a:r>
          </a:p>
        </p:txBody>
      </p:sp>
      <p:sp>
        <p:nvSpPr>
          <p:cNvPr id="3" name="Content Placeholder 2">
            <a:extLst>
              <a:ext uri="{FF2B5EF4-FFF2-40B4-BE49-F238E27FC236}">
                <a16:creationId xmlns:a16="http://schemas.microsoft.com/office/drawing/2014/main" id="{1F774408-84D4-5A3C-3E68-0587DC90ABE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2837175-DF0C-26F2-7E8D-0DCFC14BD064}"/>
              </a:ext>
            </a:extLst>
          </p:cNvPr>
          <p:cNvSpPr>
            <a:spLocks noGrp="1"/>
          </p:cNvSpPr>
          <p:nvPr>
            <p:ph type="sldNum" sz="quarter" idx="12"/>
          </p:nvPr>
        </p:nvSpPr>
        <p:spPr/>
        <p:txBody>
          <a:bodyPr/>
          <a:lstStyle/>
          <a:p>
            <a:fld id="{0028B4D4-FF0B-7348-8D92-6EB93DDA7D4D}" type="slidenum">
              <a:rPr lang="en-US" smtClean="0"/>
              <a:t>4</a:t>
            </a:fld>
            <a:endParaRPr lang="en-US"/>
          </a:p>
        </p:txBody>
      </p:sp>
      <p:pic>
        <p:nvPicPr>
          <p:cNvPr id="5" name="Picture 4">
            <a:extLst>
              <a:ext uri="{FF2B5EF4-FFF2-40B4-BE49-F238E27FC236}">
                <a16:creationId xmlns:a16="http://schemas.microsoft.com/office/drawing/2014/main" id="{72D11420-BEEF-C1D2-6639-832D9FD21A2C}"/>
              </a:ext>
            </a:extLst>
          </p:cNvPr>
          <p:cNvPicPr>
            <a:picLocks noChangeAspect="1"/>
          </p:cNvPicPr>
          <p:nvPr/>
        </p:nvPicPr>
        <p:blipFill>
          <a:blip r:embed="rId2"/>
          <a:stretch>
            <a:fillRect/>
          </a:stretch>
        </p:blipFill>
        <p:spPr>
          <a:xfrm>
            <a:off x="540458" y="962965"/>
            <a:ext cx="11056059" cy="5895035"/>
          </a:xfrm>
          <a:prstGeom prst="rect">
            <a:avLst/>
          </a:prstGeom>
        </p:spPr>
      </p:pic>
    </p:spTree>
    <p:extLst>
      <p:ext uri="{BB962C8B-B14F-4D97-AF65-F5344CB8AC3E}">
        <p14:creationId xmlns:p14="http://schemas.microsoft.com/office/powerpoint/2010/main" val="2299991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0B0F-64E8-5996-AEDF-E1D0490F6975}"/>
              </a:ext>
            </a:extLst>
          </p:cNvPr>
          <p:cNvSpPr>
            <a:spLocks noGrp="1"/>
          </p:cNvSpPr>
          <p:nvPr>
            <p:ph type="title"/>
          </p:nvPr>
        </p:nvSpPr>
        <p:spPr/>
        <p:txBody>
          <a:bodyPr/>
          <a:lstStyle/>
          <a:p>
            <a:r>
              <a:rPr lang="en-US" dirty="0"/>
              <a:t>Hardware to software</a:t>
            </a:r>
          </a:p>
        </p:txBody>
      </p:sp>
      <p:sp>
        <p:nvSpPr>
          <p:cNvPr id="3" name="Content Placeholder 2">
            <a:extLst>
              <a:ext uri="{FF2B5EF4-FFF2-40B4-BE49-F238E27FC236}">
                <a16:creationId xmlns:a16="http://schemas.microsoft.com/office/drawing/2014/main" id="{53105BD6-D78E-26BD-9F37-3922924C26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A08BF88-EBFD-FA10-0967-ED579A0D6D24}"/>
              </a:ext>
            </a:extLst>
          </p:cNvPr>
          <p:cNvSpPr>
            <a:spLocks noGrp="1"/>
          </p:cNvSpPr>
          <p:nvPr>
            <p:ph type="sldNum" sz="quarter" idx="12"/>
          </p:nvPr>
        </p:nvSpPr>
        <p:spPr/>
        <p:txBody>
          <a:bodyPr/>
          <a:lstStyle/>
          <a:p>
            <a:fld id="{0028B4D4-FF0B-7348-8D92-6EB93DDA7D4D}" type="slidenum">
              <a:rPr lang="en-US" smtClean="0"/>
              <a:t>40</a:t>
            </a:fld>
            <a:endParaRPr lang="en-US"/>
          </a:p>
        </p:txBody>
      </p:sp>
      <p:pic>
        <p:nvPicPr>
          <p:cNvPr id="5" name="Picture 4">
            <a:extLst>
              <a:ext uri="{FF2B5EF4-FFF2-40B4-BE49-F238E27FC236}">
                <a16:creationId xmlns:a16="http://schemas.microsoft.com/office/drawing/2014/main" id="{53352434-5416-E243-8C76-1C9FD9710711}"/>
              </a:ext>
            </a:extLst>
          </p:cNvPr>
          <p:cNvPicPr>
            <a:picLocks noChangeAspect="1"/>
          </p:cNvPicPr>
          <p:nvPr/>
        </p:nvPicPr>
        <p:blipFill>
          <a:blip r:embed="rId2"/>
          <a:stretch>
            <a:fillRect/>
          </a:stretch>
        </p:blipFill>
        <p:spPr>
          <a:xfrm>
            <a:off x="173195" y="1062681"/>
            <a:ext cx="11785086" cy="5114282"/>
          </a:xfrm>
          <a:prstGeom prst="rect">
            <a:avLst/>
          </a:prstGeom>
        </p:spPr>
      </p:pic>
    </p:spTree>
    <p:extLst>
      <p:ext uri="{BB962C8B-B14F-4D97-AF65-F5344CB8AC3E}">
        <p14:creationId xmlns:p14="http://schemas.microsoft.com/office/powerpoint/2010/main" val="1052934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DF8A-39C8-F96D-5643-BFA80BD5BF3D}"/>
              </a:ext>
            </a:extLst>
          </p:cNvPr>
          <p:cNvSpPr>
            <a:spLocks noGrp="1"/>
          </p:cNvSpPr>
          <p:nvPr>
            <p:ph type="title"/>
          </p:nvPr>
        </p:nvSpPr>
        <p:spPr/>
        <p:txBody>
          <a:bodyPr/>
          <a:lstStyle/>
          <a:p>
            <a:r>
              <a:rPr lang="en-US" dirty="0"/>
              <a:t>Software for accelerator hardware</a:t>
            </a:r>
          </a:p>
        </p:txBody>
      </p:sp>
      <p:sp>
        <p:nvSpPr>
          <p:cNvPr id="3" name="Content Placeholder 2">
            <a:extLst>
              <a:ext uri="{FF2B5EF4-FFF2-40B4-BE49-F238E27FC236}">
                <a16:creationId xmlns:a16="http://schemas.microsoft.com/office/drawing/2014/main" id="{C21B3AB8-5B1F-9A73-1DF5-024ED24B739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12727EE-ADCA-5B2A-18EF-98F3E1FDE598}"/>
              </a:ext>
            </a:extLst>
          </p:cNvPr>
          <p:cNvSpPr>
            <a:spLocks noGrp="1"/>
          </p:cNvSpPr>
          <p:nvPr>
            <p:ph type="sldNum" sz="quarter" idx="12"/>
          </p:nvPr>
        </p:nvSpPr>
        <p:spPr/>
        <p:txBody>
          <a:bodyPr/>
          <a:lstStyle/>
          <a:p>
            <a:fld id="{0028B4D4-FF0B-7348-8D92-6EB93DDA7D4D}" type="slidenum">
              <a:rPr lang="en-US" smtClean="0"/>
              <a:t>41</a:t>
            </a:fld>
            <a:endParaRPr lang="en-US"/>
          </a:p>
        </p:txBody>
      </p:sp>
      <p:pic>
        <p:nvPicPr>
          <p:cNvPr id="5" name="Picture 4">
            <a:extLst>
              <a:ext uri="{FF2B5EF4-FFF2-40B4-BE49-F238E27FC236}">
                <a16:creationId xmlns:a16="http://schemas.microsoft.com/office/drawing/2014/main" id="{6EDEE783-7A5E-8623-2813-15A615C03B9B}"/>
              </a:ext>
            </a:extLst>
          </p:cNvPr>
          <p:cNvPicPr>
            <a:picLocks noChangeAspect="1"/>
          </p:cNvPicPr>
          <p:nvPr/>
        </p:nvPicPr>
        <p:blipFill>
          <a:blip r:embed="rId2"/>
          <a:stretch>
            <a:fillRect/>
          </a:stretch>
        </p:blipFill>
        <p:spPr>
          <a:xfrm>
            <a:off x="607948" y="1661375"/>
            <a:ext cx="10192060" cy="4403466"/>
          </a:xfrm>
          <a:prstGeom prst="rect">
            <a:avLst/>
          </a:prstGeom>
        </p:spPr>
      </p:pic>
    </p:spTree>
    <p:extLst>
      <p:ext uri="{BB962C8B-B14F-4D97-AF65-F5344CB8AC3E}">
        <p14:creationId xmlns:p14="http://schemas.microsoft.com/office/powerpoint/2010/main" val="3855847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B4C0C-274C-ED05-4D46-89FA407A7F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D2467A-EB4B-ACF3-9214-564E57A3F36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2E605A0-7B01-0FD5-D7F4-5BB58B701CE2}"/>
              </a:ext>
            </a:extLst>
          </p:cNvPr>
          <p:cNvSpPr>
            <a:spLocks noGrp="1"/>
          </p:cNvSpPr>
          <p:nvPr>
            <p:ph type="sldNum" sz="quarter" idx="12"/>
          </p:nvPr>
        </p:nvSpPr>
        <p:spPr/>
        <p:txBody>
          <a:bodyPr/>
          <a:lstStyle/>
          <a:p>
            <a:fld id="{0028B4D4-FF0B-7348-8D92-6EB93DDA7D4D}" type="slidenum">
              <a:rPr lang="en-US" smtClean="0"/>
              <a:t>42</a:t>
            </a:fld>
            <a:endParaRPr lang="en-US"/>
          </a:p>
        </p:txBody>
      </p:sp>
      <p:pic>
        <p:nvPicPr>
          <p:cNvPr id="5" name="Picture 4">
            <a:extLst>
              <a:ext uri="{FF2B5EF4-FFF2-40B4-BE49-F238E27FC236}">
                <a16:creationId xmlns:a16="http://schemas.microsoft.com/office/drawing/2014/main" id="{1E63FF4E-BDA5-2449-6954-2BC865C2CEEB}"/>
              </a:ext>
            </a:extLst>
          </p:cNvPr>
          <p:cNvPicPr>
            <a:picLocks noChangeAspect="1"/>
          </p:cNvPicPr>
          <p:nvPr/>
        </p:nvPicPr>
        <p:blipFill rotWithShape="1">
          <a:blip r:embed="rId2"/>
          <a:srcRect r="1394" b="18911"/>
          <a:stretch/>
        </p:blipFill>
        <p:spPr>
          <a:xfrm>
            <a:off x="615960" y="266221"/>
            <a:ext cx="10139136" cy="6255349"/>
          </a:xfrm>
          <a:prstGeom prst="rect">
            <a:avLst/>
          </a:prstGeom>
        </p:spPr>
      </p:pic>
    </p:spTree>
    <p:extLst>
      <p:ext uri="{BB962C8B-B14F-4D97-AF65-F5344CB8AC3E}">
        <p14:creationId xmlns:p14="http://schemas.microsoft.com/office/powerpoint/2010/main" val="2653935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526A-531C-CD17-7B4C-CE104111F7A9}"/>
              </a:ext>
            </a:extLst>
          </p:cNvPr>
          <p:cNvSpPr>
            <a:spLocks noGrp="1"/>
          </p:cNvSpPr>
          <p:nvPr>
            <p:ph type="title"/>
          </p:nvPr>
        </p:nvSpPr>
        <p:spPr/>
        <p:txBody>
          <a:bodyPr/>
          <a:lstStyle/>
          <a:p>
            <a:r>
              <a:rPr lang="en-US" dirty="0"/>
              <a:t>Nvidia GPU programming: CUDA</a:t>
            </a:r>
          </a:p>
        </p:txBody>
      </p:sp>
      <p:sp>
        <p:nvSpPr>
          <p:cNvPr id="3" name="Content Placeholder 2">
            <a:extLst>
              <a:ext uri="{FF2B5EF4-FFF2-40B4-BE49-F238E27FC236}">
                <a16:creationId xmlns:a16="http://schemas.microsoft.com/office/drawing/2014/main" id="{65E3F74B-1957-2474-828F-1E6A23AB0A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EE13936-4FD0-F9C2-4C47-3EE79D1FC54C}"/>
              </a:ext>
            </a:extLst>
          </p:cNvPr>
          <p:cNvSpPr>
            <a:spLocks noGrp="1"/>
          </p:cNvSpPr>
          <p:nvPr>
            <p:ph type="sldNum" sz="quarter" idx="12"/>
          </p:nvPr>
        </p:nvSpPr>
        <p:spPr/>
        <p:txBody>
          <a:bodyPr/>
          <a:lstStyle/>
          <a:p>
            <a:fld id="{0028B4D4-FF0B-7348-8D92-6EB93DDA7D4D}" type="slidenum">
              <a:rPr lang="en-US" smtClean="0"/>
              <a:t>43</a:t>
            </a:fld>
            <a:endParaRPr lang="en-US"/>
          </a:p>
        </p:txBody>
      </p:sp>
      <p:pic>
        <p:nvPicPr>
          <p:cNvPr id="5" name="Picture 3" descr="Graphical user interface&#10;&#10;Description automatically generated">
            <a:extLst>
              <a:ext uri="{FF2B5EF4-FFF2-40B4-BE49-F238E27FC236}">
                <a16:creationId xmlns:a16="http://schemas.microsoft.com/office/drawing/2014/main" id="{F873F042-6CA5-84E9-5750-B0F91DFA79E9}"/>
              </a:ext>
            </a:extLst>
          </p:cNvPr>
          <p:cNvPicPr>
            <a:picLocks noChangeAspect="1"/>
          </p:cNvPicPr>
          <p:nvPr/>
        </p:nvPicPr>
        <p:blipFill>
          <a:blip r:embed="rId2"/>
          <a:stretch>
            <a:fillRect/>
          </a:stretch>
        </p:blipFill>
        <p:spPr>
          <a:xfrm>
            <a:off x="838200" y="1100164"/>
            <a:ext cx="10024420" cy="5621311"/>
          </a:xfrm>
          <a:prstGeom prst="rect">
            <a:avLst/>
          </a:prstGeom>
        </p:spPr>
      </p:pic>
    </p:spTree>
    <p:extLst>
      <p:ext uri="{BB962C8B-B14F-4D97-AF65-F5344CB8AC3E}">
        <p14:creationId xmlns:p14="http://schemas.microsoft.com/office/powerpoint/2010/main" val="1858073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A3C1-E812-1E03-2F96-BF6D6595C279}"/>
              </a:ext>
            </a:extLst>
          </p:cNvPr>
          <p:cNvSpPr>
            <a:spLocks noGrp="1"/>
          </p:cNvSpPr>
          <p:nvPr>
            <p:ph type="title"/>
          </p:nvPr>
        </p:nvSpPr>
        <p:spPr/>
        <p:txBody>
          <a:bodyPr/>
          <a:lstStyle/>
          <a:p>
            <a:r>
              <a:rPr lang="en-US" dirty="0"/>
              <a:t>To effectively use such a high thread count, “kernels” must be identified and sent to the accelerator to compute</a:t>
            </a:r>
          </a:p>
        </p:txBody>
      </p:sp>
      <p:sp>
        <p:nvSpPr>
          <p:cNvPr id="3" name="Content Placeholder 2">
            <a:extLst>
              <a:ext uri="{FF2B5EF4-FFF2-40B4-BE49-F238E27FC236}">
                <a16:creationId xmlns:a16="http://schemas.microsoft.com/office/drawing/2014/main" id="{B15A1CDB-A243-5A14-26AD-D2EDB4BA28CD}"/>
              </a:ext>
            </a:extLst>
          </p:cNvPr>
          <p:cNvSpPr>
            <a:spLocks noGrp="1"/>
          </p:cNvSpPr>
          <p:nvPr>
            <p:ph idx="1"/>
          </p:nvPr>
        </p:nvSpPr>
        <p:spPr/>
        <p:txBody>
          <a:bodyPr/>
          <a:lstStyle/>
          <a:p>
            <a:r>
              <a:rPr lang="en-US" dirty="0"/>
              <a:t>The kernel expresses the portion of the application that is parallelizable</a:t>
            </a:r>
          </a:p>
          <a:p>
            <a:pPr lvl="1"/>
            <a:r>
              <a:rPr lang="en-US" dirty="0"/>
              <a:t>On a NVIDIA GPU: it will be executed in parallel by diﬀerent CUDA threads</a:t>
            </a:r>
          </a:p>
          <a:p>
            <a:pPr lvl="1"/>
            <a:endParaRPr lang="en-US" dirty="0"/>
          </a:p>
          <a:p>
            <a:r>
              <a:rPr lang="en-US" dirty="0"/>
              <a:t>Linear algebra is the classic example</a:t>
            </a:r>
          </a:p>
          <a:p>
            <a:pPr lvl="1"/>
            <a:r>
              <a:rPr lang="en-US" dirty="0"/>
              <a:t>Large arrays allocated in memory shared across multiple (many) cores/threads simultaneously</a:t>
            </a:r>
          </a:p>
          <a:p>
            <a:pPr lvl="1"/>
            <a:r>
              <a:rPr lang="en-US" dirty="0"/>
              <a:t>Each thread operates on a smaller portion of these arrays</a:t>
            </a:r>
          </a:p>
          <a:p>
            <a:pPr lvl="1"/>
            <a:r>
              <a:rPr lang="en-US" dirty="0"/>
              <a:t>Avoid conflicts and synchronization points between threads </a:t>
            </a:r>
          </a:p>
          <a:p>
            <a:pPr lvl="2"/>
            <a:r>
              <a:rPr lang="en-US" dirty="0"/>
              <a:t>Some intermediate variables may be computed on multiple threads</a:t>
            </a:r>
          </a:p>
          <a:p>
            <a:pPr lvl="2"/>
            <a:r>
              <a:rPr lang="en-US" dirty="0"/>
              <a:t>Extra calculations can keep threads synchronized</a:t>
            </a:r>
          </a:p>
          <a:p>
            <a:pPr lvl="2"/>
            <a:endParaRPr lang="en-US" dirty="0"/>
          </a:p>
          <a:p>
            <a:endParaRPr lang="en-US" dirty="0"/>
          </a:p>
        </p:txBody>
      </p:sp>
      <p:sp>
        <p:nvSpPr>
          <p:cNvPr id="4" name="Slide Number Placeholder 3">
            <a:extLst>
              <a:ext uri="{FF2B5EF4-FFF2-40B4-BE49-F238E27FC236}">
                <a16:creationId xmlns:a16="http://schemas.microsoft.com/office/drawing/2014/main" id="{05263207-9ADF-659D-FDA2-286993E654EE}"/>
              </a:ext>
            </a:extLst>
          </p:cNvPr>
          <p:cNvSpPr>
            <a:spLocks noGrp="1"/>
          </p:cNvSpPr>
          <p:nvPr>
            <p:ph type="sldNum" sz="quarter" idx="12"/>
          </p:nvPr>
        </p:nvSpPr>
        <p:spPr/>
        <p:txBody>
          <a:bodyPr/>
          <a:lstStyle/>
          <a:p>
            <a:fld id="{0028B4D4-FF0B-7348-8D92-6EB93DDA7D4D}" type="slidenum">
              <a:rPr lang="en-US" smtClean="0"/>
              <a:t>44</a:t>
            </a:fld>
            <a:endParaRPr lang="en-US"/>
          </a:p>
        </p:txBody>
      </p:sp>
    </p:spTree>
    <p:extLst>
      <p:ext uri="{BB962C8B-B14F-4D97-AF65-F5344CB8AC3E}">
        <p14:creationId xmlns:p14="http://schemas.microsoft.com/office/powerpoint/2010/main" val="537953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A9F426-ED6F-C894-81EC-347E02AE1F3D}"/>
              </a:ext>
            </a:extLst>
          </p:cNvPr>
          <p:cNvPicPr>
            <a:picLocks noChangeAspect="1"/>
          </p:cNvPicPr>
          <p:nvPr/>
        </p:nvPicPr>
        <p:blipFill>
          <a:blip r:embed="rId2"/>
          <a:stretch>
            <a:fillRect/>
          </a:stretch>
        </p:blipFill>
        <p:spPr>
          <a:xfrm>
            <a:off x="522819" y="1062681"/>
            <a:ext cx="11012073" cy="5293669"/>
          </a:xfrm>
          <a:prstGeom prst="rect">
            <a:avLst/>
          </a:prstGeom>
        </p:spPr>
      </p:pic>
      <p:sp>
        <p:nvSpPr>
          <p:cNvPr id="2" name="Title 1">
            <a:extLst>
              <a:ext uri="{FF2B5EF4-FFF2-40B4-BE49-F238E27FC236}">
                <a16:creationId xmlns:a16="http://schemas.microsoft.com/office/drawing/2014/main" id="{B7B1FEA8-9967-2C3E-C9CF-D19B089F0066}"/>
              </a:ext>
            </a:extLst>
          </p:cNvPr>
          <p:cNvSpPr>
            <a:spLocks noGrp="1"/>
          </p:cNvSpPr>
          <p:nvPr>
            <p:ph type="title"/>
          </p:nvPr>
        </p:nvSpPr>
        <p:spPr/>
        <p:txBody>
          <a:bodyPr/>
          <a:lstStyle/>
          <a:p>
            <a:r>
              <a:rPr lang="en-US" dirty="0"/>
              <a:t>A simple CUDA example?</a:t>
            </a:r>
          </a:p>
        </p:txBody>
      </p:sp>
      <p:sp>
        <p:nvSpPr>
          <p:cNvPr id="3" name="Content Placeholder 2">
            <a:extLst>
              <a:ext uri="{FF2B5EF4-FFF2-40B4-BE49-F238E27FC236}">
                <a16:creationId xmlns:a16="http://schemas.microsoft.com/office/drawing/2014/main" id="{6421D5D8-A0ED-6B4B-6B31-AA02CCE50D00}"/>
              </a:ext>
            </a:extLst>
          </p:cNvPr>
          <p:cNvSpPr>
            <a:spLocks noGrp="1"/>
          </p:cNvSpPr>
          <p:nvPr>
            <p:ph idx="1"/>
          </p:nvPr>
        </p:nvSpPr>
        <p:spPr>
          <a:xfrm>
            <a:off x="4644284" y="5916178"/>
            <a:ext cx="5337916" cy="880344"/>
          </a:xfrm>
        </p:spPr>
        <p:txBody>
          <a:bodyPr/>
          <a:lstStyle/>
          <a:p>
            <a:pPr marL="0" indent="0">
              <a:buNone/>
            </a:pPr>
            <a:r>
              <a:rPr lang="en-US" dirty="0">
                <a:solidFill>
                  <a:schemeClr val="tx1"/>
                </a:solidFill>
              </a:rPr>
              <a:t>What goes wrong here?</a:t>
            </a:r>
          </a:p>
        </p:txBody>
      </p:sp>
      <p:sp>
        <p:nvSpPr>
          <p:cNvPr id="4" name="Slide Number Placeholder 3">
            <a:extLst>
              <a:ext uri="{FF2B5EF4-FFF2-40B4-BE49-F238E27FC236}">
                <a16:creationId xmlns:a16="http://schemas.microsoft.com/office/drawing/2014/main" id="{E8E3D91C-4844-CD4F-D51D-EE5B9E5BDC2F}"/>
              </a:ext>
            </a:extLst>
          </p:cNvPr>
          <p:cNvSpPr>
            <a:spLocks noGrp="1"/>
          </p:cNvSpPr>
          <p:nvPr>
            <p:ph type="sldNum" sz="quarter" idx="12"/>
          </p:nvPr>
        </p:nvSpPr>
        <p:spPr/>
        <p:txBody>
          <a:bodyPr/>
          <a:lstStyle/>
          <a:p>
            <a:fld id="{0028B4D4-FF0B-7348-8D92-6EB93DDA7D4D}" type="slidenum">
              <a:rPr lang="en-US" smtClean="0"/>
              <a:t>45</a:t>
            </a:fld>
            <a:endParaRPr lang="en-US"/>
          </a:p>
        </p:txBody>
      </p:sp>
    </p:spTree>
    <p:extLst>
      <p:ext uri="{BB962C8B-B14F-4D97-AF65-F5344CB8AC3E}">
        <p14:creationId xmlns:p14="http://schemas.microsoft.com/office/powerpoint/2010/main" val="26373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8C52-394B-A18D-7500-FEA9893725DC}"/>
              </a:ext>
            </a:extLst>
          </p:cNvPr>
          <p:cNvSpPr>
            <a:spLocks noGrp="1"/>
          </p:cNvSpPr>
          <p:nvPr>
            <p:ph type="title"/>
          </p:nvPr>
        </p:nvSpPr>
        <p:spPr>
          <a:xfrm>
            <a:off x="284408" y="0"/>
            <a:ext cx="11069392" cy="1325563"/>
          </a:xfrm>
        </p:spPr>
        <p:txBody>
          <a:bodyPr/>
          <a:lstStyle/>
          <a:p>
            <a:r>
              <a:rPr lang="en-US" dirty="0"/>
              <a:t>Extra care is needed any time a thread writes to shared memory</a:t>
            </a:r>
          </a:p>
        </p:txBody>
      </p:sp>
      <p:sp>
        <p:nvSpPr>
          <p:cNvPr id="3" name="Content Placeholder 2">
            <a:extLst>
              <a:ext uri="{FF2B5EF4-FFF2-40B4-BE49-F238E27FC236}">
                <a16:creationId xmlns:a16="http://schemas.microsoft.com/office/drawing/2014/main" id="{374CAA06-3994-8F20-9DF3-7B612672D08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16AC26A-E376-AEC7-40DF-07E0895BD0BD}"/>
              </a:ext>
            </a:extLst>
          </p:cNvPr>
          <p:cNvSpPr>
            <a:spLocks noGrp="1"/>
          </p:cNvSpPr>
          <p:nvPr>
            <p:ph type="sldNum" sz="quarter" idx="12"/>
          </p:nvPr>
        </p:nvSpPr>
        <p:spPr/>
        <p:txBody>
          <a:bodyPr/>
          <a:lstStyle/>
          <a:p>
            <a:fld id="{0028B4D4-FF0B-7348-8D92-6EB93DDA7D4D}" type="slidenum">
              <a:rPr lang="en-US" smtClean="0"/>
              <a:t>46</a:t>
            </a:fld>
            <a:endParaRPr lang="en-US"/>
          </a:p>
        </p:txBody>
      </p:sp>
      <p:pic>
        <p:nvPicPr>
          <p:cNvPr id="5" name="Picture 4">
            <a:extLst>
              <a:ext uri="{FF2B5EF4-FFF2-40B4-BE49-F238E27FC236}">
                <a16:creationId xmlns:a16="http://schemas.microsoft.com/office/drawing/2014/main" id="{7FE6FD11-CAA1-D236-86D9-A17585D51BB0}"/>
              </a:ext>
            </a:extLst>
          </p:cNvPr>
          <p:cNvPicPr>
            <a:picLocks noChangeAspect="1"/>
          </p:cNvPicPr>
          <p:nvPr/>
        </p:nvPicPr>
        <p:blipFill>
          <a:blip r:embed="rId2"/>
          <a:stretch>
            <a:fillRect/>
          </a:stretch>
        </p:blipFill>
        <p:spPr>
          <a:xfrm>
            <a:off x="838200" y="1208644"/>
            <a:ext cx="10257071" cy="5147706"/>
          </a:xfrm>
          <a:prstGeom prst="rect">
            <a:avLst/>
          </a:prstGeom>
        </p:spPr>
      </p:pic>
    </p:spTree>
    <p:extLst>
      <p:ext uri="{BB962C8B-B14F-4D97-AF65-F5344CB8AC3E}">
        <p14:creationId xmlns:p14="http://schemas.microsoft.com/office/powerpoint/2010/main" val="2083598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E2A1-C31C-B114-DB95-0E055EDE07E3}"/>
              </a:ext>
            </a:extLst>
          </p:cNvPr>
          <p:cNvSpPr>
            <a:spLocks noGrp="1"/>
          </p:cNvSpPr>
          <p:nvPr>
            <p:ph type="title"/>
          </p:nvPr>
        </p:nvSpPr>
        <p:spPr/>
        <p:txBody>
          <a:bodyPr/>
          <a:lstStyle/>
          <a:p>
            <a:r>
              <a:rPr lang="en-US" dirty="0"/>
              <a:t>Programming model</a:t>
            </a:r>
          </a:p>
        </p:txBody>
      </p:sp>
      <p:sp>
        <p:nvSpPr>
          <p:cNvPr id="3" name="Content Placeholder 2">
            <a:extLst>
              <a:ext uri="{FF2B5EF4-FFF2-40B4-BE49-F238E27FC236}">
                <a16:creationId xmlns:a16="http://schemas.microsoft.com/office/drawing/2014/main" id="{DE305D9F-B608-9521-C1EA-C573FB21CE7D}"/>
              </a:ext>
            </a:extLst>
          </p:cNvPr>
          <p:cNvSpPr>
            <a:spLocks noGrp="1"/>
          </p:cNvSpPr>
          <p:nvPr>
            <p:ph idx="1"/>
          </p:nvPr>
        </p:nvSpPr>
        <p:spPr/>
        <p:txBody>
          <a:bodyPr/>
          <a:lstStyle/>
          <a:p>
            <a:r>
              <a:rPr lang="en-US" dirty="0"/>
              <a:t>There is no magic compiler flag that makes your code run in parallel. So your approach really depends on what you are doing and where you intend to run.</a:t>
            </a:r>
          </a:p>
          <a:p>
            <a:endParaRPr lang="en-US" dirty="0"/>
          </a:p>
          <a:p>
            <a:r>
              <a:rPr lang="en-US" dirty="0"/>
              <a:t>You must design from the start for parallelism</a:t>
            </a:r>
          </a:p>
          <a:p>
            <a:endParaRPr lang="en-US" dirty="0"/>
          </a:p>
          <a:p>
            <a:r>
              <a:rPr lang="en-US" dirty="0"/>
              <a:t>I can’t be exhaustive today about how to do this… Let me talk </a:t>
            </a:r>
            <a:br>
              <a:rPr lang="en-US" dirty="0"/>
            </a:br>
            <a:r>
              <a:rPr lang="en-US" dirty="0"/>
              <a:t>about a few examples</a:t>
            </a:r>
          </a:p>
        </p:txBody>
      </p:sp>
      <p:sp>
        <p:nvSpPr>
          <p:cNvPr id="4" name="Slide Number Placeholder 3">
            <a:extLst>
              <a:ext uri="{FF2B5EF4-FFF2-40B4-BE49-F238E27FC236}">
                <a16:creationId xmlns:a16="http://schemas.microsoft.com/office/drawing/2014/main" id="{C51025C1-4FC9-A05C-220C-417BF8B28E22}"/>
              </a:ext>
            </a:extLst>
          </p:cNvPr>
          <p:cNvSpPr>
            <a:spLocks noGrp="1"/>
          </p:cNvSpPr>
          <p:nvPr>
            <p:ph type="sldNum" sz="quarter" idx="12"/>
          </p:nvPr>
        </p:nvSpPr>
        <p:spPr/>
        <p:txBody>
          <a:bodyPr/>
          <a:lstStyle/>
          <a:p>
            <a:fld id="{0028B4D4-FF0B-7348-8D92-6EB93DDA7D4D}" type="slidenum">
              <a:rPr lang="en-US" smtClean="0"/>
              <a:t>47</a:t>
            </a:fld>
            <a:endParaRPr lang="en-US"/>
          </a:p>
        </p:txBody>
      </p:sp>
    </p:spTree>
    <p:extLst>
      <p:ext uri="{BB962C8B-B14F-4D97-AF65-F5344CB8AC3E}">
        <p14:creationId xmlns:p14="http://schemas.microsoft.com/office/powerpoint/2010/main" val="3077539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D120-206B-837B-98B4-5AD1E75DA233}"/>
              </a:ext>
            </a:extLst>
          </p:cNvPr>
          <p:cNvSpPr>
            <a:spLocks noGrp="1"/>
          </p:cNvSpPr>
          <p:nvPr>
            <p:ph type="title"/>
          </p:nvPr>
        </p:nvSpPr>
        <p:spPr/>
        <p:txBody>
          <a:bodyPr/>
          <a:lstStyle/>
          <a:p>
            <a:r>
              <a:rPr lang="en-US" dirty="0"/>
              <a:t>Memory bandwidth and data movement</a:t>
            </a:r>
          </a:p>
        </p:txBody>
      </p:sp>
      <p:sp>
        <p:nvSpPr>
          <p:cNvPr id="3" name="Content Placeholder 2">
            <a:extLst>
              <a:ext uri="{FF2B5EF4-FFF2-40B4-BE49-F238E27FC236}">
                <a16:creationId xmlns:a16="http://schemas.microsoft.com/office/drawing/2014/main" id="{052A3BBC-29DF-6BAE-9B66-F897D4033011}"/>
              </a:ext>
            </a:extLst>
          </p:cNvPr>
          <p:cNvSpPr>
            <a:spLocks noGrp="1"/>
          </p:cNvSpPr>
          <p:nvPr>
            <p:ph idx="1"/>
          </p:nvPr>
        </p:nvSpPr>
        <p:spPr>
          <a:xfrm>
            <a:off x="284408" y="1183339"/>
            <a:ext cx="11069392" cy="5119128"/>
          </a:xfrm>
        </p:spPr>
        <p:txBody>
          <a:bodyPr>
            <a:normAutofit/>
          </a:bodyPr>
          <a:lstStyle/>
          <a:p>
            <a:r>
              <a:rPr lang="en-US" dirty="0"/>
              <a:t>To do a calculation on a GPU, all needed data must be copied to the GPU (</a:t>
            </a:r>
            <a:r>
              <a:rPr lang="en-US" dirty="0" err="1"/>
              <a:t>eg</a:t>
            </a:r>
            <a:r>
              <a:rPr lang="en-US" dirty="0"/>
              <a:t>, host to device transfer)</a:t>
            </a:r>
          </a:p>
          <a:p>
            <a:r>
              <a:rPr lang="en-US" dirty="0"/>
              <a:t>GPU memory bandwidth is 100s or 1000s of GB/second. However this can be a limitation:</a:t>
            </a:r>
          </a:p>
          <a:p>
            <a:pPr lvl="1"/>
            <a:r>
              <a:rPr lang="en-US" dirty="0"/>
              <a:t>If your compute kernel is too small</a:t>
            </a:r>
          </a:p>
          <a:p>
            <a:pPr lvl="1"/>
            <a:r>
              <a:rPr lang="en-US" dirty="0"/>
              <a:t>If your application needs to frequently move data back and forth between the device and host. </a:t>
            </a:r>
          </a:p>
          <a:p>
            <a:r>
              <a:rPr lang="en-US" dirty="0"/>
              <a:t>Common tricks:</a:t>
            </a:r>
          </a:p>
          <a:p>
            <a:pPr lvl="1"/>
            <a:r>
              <a:rPr lang="en-US" dirty="0"/>
              <a:t>Dimensionality reduction</a:t>
            </a:r>
          </a:p>
          <a:p>
            <a:pPr lvl="1"/>
            <a:r>
              <a:rPr lang="en-US" dirty="0"/>
              <a:t>Efficiently representations (</a:t>
            </a:r>
            <a:r>
              <a:rPr lang="en-US" dirty="0" err="1"/>
              <a:t>eg</a:t>
            </a:r>
            <a:r>
              <a:rPr lang="en-US" dirty="0"/>
              <a:t>, sparse matrices)</a:t>
            </a:r>
          </a:p>
          <a:p>
            <a:pPr lvl="1"/>
            <a:r>
              <a:rPr lang="en-US" dirty="0"/>
              <a:t>Building a series of kernels that can be performed without intermediate data transfer (even if one might be less efficient on a GPU by itself)</a:t>
            </a:r>
          </a:p>
          <a:p>
            <a:pPr lvl="1"/>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E9030C3-0960-0BBF-B120-3D83B9983577}"/>
              </a:ext>
            </a:extLst>
          </p:cNvPr>
          <p:cNvSpPr>
            <a:spLocks noGrp="1"/>
          </p:cNvSpPr>
          <p:nvPr>
            <p:ph type="sldNum" sz="quarter" idx="12"/>
          </p:nvPr>
        </p:nvSpPr>
        <p:spPr/>
        <p:txBody>
          <a:bodyPr/>
          <a:lstStyle/>
          <a:p>
            <a:fld id="{0028B4D4-FF0B-7348-8D92-6EB93DDA7D4D}" type="slidenum">
              <a:rPr lang="en-US" smtClean="0"/>
              <a:t>48</a:t>
            </a:fld>
            <a:endParaRPr lang="en-US"/>
          </a:p>
        </p:txBody>
      </p:sp>
    </p:spTree>
    <p:extLst>
      <p:ext uri="{BB962C8B-B14F-4D97-AF65-F5344CB8AC3E}">
        <p14:creationId xmlns:p14="http://schemas.microsoft.com/office/powerpoint/2010/main" val="2754031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2D21-F6B4-40AF-4030-CD27F81B540A}"/>
              </a:ext>
            </a:extLst>
          </p:cNvPr>
          <p:cNvSpPr>
            <a:spLocks noGrp="1"/>
          </p:cNvSpPr>
          <p:nvPr>
            <p:ph type="title"/>
          </p:nvPr>
        </p:nvSpPr>
        <p:spPr/>
        <p:txBody>
          <a:bodyPr/>
          <a:lstStyle/>
          <a:p>
            <a:r>
              <a:rPr lang="en-US" dirty="0"/>
              <a:t>Which code results in more a performant parallel application? (independently of if a GPU, vector CPU, </a:t>
            </a:r>
            <a:r>
              <a:rPr lang="en-US" dirty="0" err="1"/>
              <a:t>etc</a:t>
            </a:r>
            <a:r>
              <a:rPr lang="en-US" dirty="0"/>
              <a:t>)</a:t>
            </a:r>
          </a:p>
        </p:txBody>
      </p:sp>
      <p:sp>
        <p:nvSpPr>
          <p:cNvPr id="3" name="Content Placeholder 2">
            <a:extLst>
              <a:ext uri="{FF2B5EF4-FFF2-40B4-BE49-F238E27FC236}">
                <a16:creationId xmlns:a16="http://schemas.microsoft.com/office/drawing/2014/main" id="{BECC8A55-89F6-699C-CFF2-F8D0B64477B5}"/>
              </a:ext>
            </a:extLst>
          </p:cNvPr>
          <p:cNvSpPr>
            <a:spLocks noGrp="1"/>
          </p:cNvSpPr>
          <p:nvPr>
            <p:ph idx="1"/>
          </p:nvPr>
        </p:nvSpPr>
        <p:spPr>
          <a:xfrm>
            <a:off x="6560449" y="1791725"/>
            <a:ext cx="5062292" cy="5060100"/>
          </a:xfrm>
        </p:spPr>
        <p:txBody>
          <a:bodyPr>
            <a:normAutofit fontScale="92500" lnSpcReduction="20000"/>
          </a:bodyPr>
          <a:lstStyle/>
          <a:p>
            <a:pPr marL="0" indent="0">
              <a:buNone/>
            </a:pPr>
            <a:r>
              <a:rPr lang="en-US" dirty="0"/>
              <a:t>For GPUs:</a:t>
            </a:r>
          </a:p>
          <a:p>
            <a:r>
              <a:rPr lang="en-US" dirty="0"/>
              <a:t>Maximum bandwidth is when data  for multiple threads can be loaded in a single transaction</a:t>
            </a:r>
          </a:p>
          <a:p>
            <a:r>
              <a:rPr lang="en-US" dirty="0"/>
              <a:t>This happens if data access patterns are ”close enough”. </a:t>
            </a:r>
            <a:r>
              <a:rPr lang="en-US" dirty="0" err="1"/>
              <a:t>Eg</a:t>
            </a:r>
            <a:r>
              <a:rPr lang="en-US" dirty="0"/>
              <a:t>, if 16 consecutive threads all access data from within the same memory segment. </a:t>
            </a:r>
          </a:p>
          <a:p>
            <a:r>
              <a:rPr lang="en-US" dirty="0"/>
              <a:t>This condition is met when consecutive threads read consecutive memory addresses. If not, memory accesses are serialized, significantly degrading performance.</a:t>
            </a:r>
          </a:p>
          <a:p>
            <a:endParaRPr lang="en-US" dirty="0"/>
          </a:p>
        </p:txBody>
      </p:sp>
      <p:sp>
        <p:nvSpPr>
          <p:cNvPr id="4" name="Slide Number Placeholder 3">
            <a:extLst>
              <a:ext uri="{FF2B5EF4-FFF2-40B4-BE49-F238E27FC236}">
                <a16:creationId xmlns:a16="http://schemas.microsoft.com/office/drawing/2014/main" id="{6587A2C3-89C7-A27B-A45E-C8F3EE81C686}"/>
              </a:ext>
            </a:extLst>
          </p:cNvPr>
          <p:cNvSpPr>
            <a:spLocks noGrp="1"/>
          </p:cNvSpPr>
          <p:nvPr>
            <p:ph type="sldNum" sz="quarter" idx="12"/>
          </p:nvPr>
        </p:nvSpPr>
        <p:spPr/>
        <p:txBody>
          <a:bodyPr/>
          <a:lstStyle/>
          <a:p>
            <a:fld id="{0028B4D4-FF0B-7348-8D92-6EB93DDA7D4D}" type="slidenum">
              <a:rPr lang="en-US" smtClean="0"/>
              <a:t>49</a:t>
            </a:fld>
            <a:endParaRPr lang="en-US"/>
          </a:p>
        </p:txBody>
      </p:sp>
      <p:pic>
        <p:nvPicPr>
          <p:cNvPr id="5" name="Picture 4">
            <a:extLst>
              <a:ext uri="{FF2B5EF4-FFF2-40B4-BE49-F238E27FC236}">
                <a16:creationId xmlns:a16="http://schemas.microsoft.com/office/drawing/2014/main" id="{B840F887-52E7-C3D3-6276-81E64BA85268}"/>
              </a:ext>
            </a:extLst>
          </p:cNvPr>
          <p:cNvPicPr>
            <a:picLocks noChangeAspect="1"/>
          </p:cNvPicPr>
          <p:nvPr/>
        </p:nvPicPr>
        <p:blipFill>
          <a:blip r:embed="rId2"/>
          <a:srcRect l="2605" r="2605"/>
          <a:stretch>
            <a:fillRect/>
          </a:stretch>
        </p:blipFill>
        <p:spPr>
          <a:xfrm>
            <a:off x="284408" y="1771239"/>
            <a:ext cx="6007100" cy="1168400"/>
          </a:xfrm>
          <a:prstGeom prst="rect">
            <a:avLst/>
          </a:prstGeom>
        </p:spPr>
      </p:pic>
      <p:pic>
        <p:nvPicPr>
          <p:cNvPr id="6" name="Picture 5">
            <a:extLst>
              <a:ext uri="{FF2B5EF4-FFF2-40B4-BE49-F238E27FC236}">
                <a16:creationId xmlns:a16="http://schemas.microsoft.com/office/drawing/2014/main" id="{8BB673A5-AF38-CCC7-A80C-70A381792F33}"/>
              </a:ext>
            </a:extLst>
          </p:cNvPr>
          <p:cNvPicPr>
            <a:picLocks noChangeAspect="1"/>
          </p:cNvPicPr>
          <p:nvPr/>
        </p:nvPicPr>
        <p:blipFill>
          <a:blip r:embed="rId3"/>
          <a:stretch>
            <a:fillRect/>
          </a:stretch>
        </p:blipFill>
        <p:spPr>
          <a:xfrm>
            <a:off x="284408" y="4081350"/>
            <a:ext cx="6007100" cy="1130300"/>
          </a:xfrm>
          <a:prstGeom prst="rect">
            <a:avLst/>
          </a:prstGeom>
        </p:spPr>
      </p:pic>
    </p:spTree>
    <p:extLst>
      <p:ext uri="{BB962C8B-B14F-4D97-AF65-F5344CB8AC3E}">
        <p14:creationId xmlns:p14="http://schemas.microsoft.com/office/powerpoint/2010/main" val="316474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0400E-CDA7-C8C0-EBA7-404DFF0C055A}"/>
              </a:ext>
            </a:extLst>
          </p:cNvPr>
          <p:cNvSpPr>
            <a:spLocks noGrp="1"/>
          </p:cNvSpPr>
          <p:nvPr>
            <p:ph type="title"/>
          </p:nvPr>
        </p:nvSpPr>
        <p:spPr/>
        <p:txBody>
          <a:bodyPr/>
          <a:lstStyle/>
          <a:p>
            <a:r>
              <a:rPr lang="en-US" dirty="0"/>
              <a:t>How can we get our science done faster or cheaper?</a:t>
            </a:r>
          </a:p>
        </p:txBody>
      </p:sp>
      <p:sp>
        <p:nvSpPr>
          <p:cNvPr id="3" name="Content Placeholder 2">
            <a:extLst>
              <a:ext uri="{FF2B5EF4-FFF2-40B4-BE49-F238E27FC236}">
                <a16:creationId xmlns:a16="http://schemas.microsoft.com/office/drawing/2014/main" id="{52D941A8-1462-1498-5BA8-8CEEE6ADE3F9}"/>
              </a:ext>
            </a:extLst>
          </p:cNvPr>
          <p:cNvSpPr>
            <a:spLocks noGrp="1"/>
          </p:cNvSpPr>
          <p:nvPr>
            <p:ph idx="1"/>
          </p:nvPr>
        </p:nvSpPr>
        <p:spPr>
          <a:xfrm>
            <a:off x="284408" y="1325562"/>
            <a:ext cx="11069392" cy="5030787"/>
          </a:xfrm>
        </p:spPr>
        <p:txBody>
          <a:bodyPr/>
          <a:lstStyle/>
          <a:p>
            <a:r>
              <a:rPr lang="en-US" dirty="0"/>
              <a:t>Reduce the complexity of algorithms in the application</a:t>
            </a:r>
          </a:p>
          <a:p>
            <a:pPr lvl="1"/>
            <a:r>
              <a:rPr lang="en-US" dirty="0"/>
              <a:t>Write better code</a:t>
            </a:r>
          </a:p>
          <a:p>
            <a:pPr lvl="1"/>
            <a:r>
              <a:rPr lang="en-US" dirty="0"/>
              <a:t>Consider approximations</a:t>
            </a:r>
          </a:p>
          <a:p>
            <a:pPr lvl="1"/>
            <a:r>
              <a:rPr lang="en-US" dirty="0"/>
              <a:t>Consider needed/appropriate numerical precision</a:t>
            </a:r>
          </a:p>
          <a:p>
            <a:endParaRPr lang="en-US" dirty="0"/>
          </a:p>
          <a:p>
            <a:r>
              <a:rPr lang="en-US" dirty="0"/>
              <a:t>Increase the speed and capacity of the compute</a:t>
            </a:r>
          </a:p>
          <a:p>
            <a:pPr lvl="1"/>
            <a:r>
              <a:rPr lang="en-US" dirty="0"/>
              <a:t>Increase clock frequency</a:t>
            </a:r>
          </a:p>
          <a:p>
            <a:endParaRPr lang="en-US" dirty="0"/>
          </a:p>
          <a:p>
            <a:r>
              <a:rPr lang="en-US" dirty="0"/>
              <a:t>Find tasks within the application that can be performed in parallel</a:t>
            </a:r>
          </a:p>
          <a:p>
            <a:endParaRPr lang="en-US" dirty="0"/>
          </a:p>
        </p:txBody>
      </p:sp>
      <p:sp>
        <p:nvSpPr>
          <p:cNvPr id="4" name="Slide Number Placeholder 3">
            <a:extLst>
              <a:ext uri="{FF2B5EF4-FFF2-40B4-BE49-F238E27FC236}">
                <a16:creationId xmlns:a16="http://schemas.microsoft.com/office/drawing/2014/main" id="{D0651598-8ECE-C926-B1F6-44012B1BE68A}"/>
              </a:ext>
            </a:extLst>
          </p:cNvPr>
          <p:cNvSpPr>
            <a:spLocks noGrp="1"/>
          </p:cNvSpPr>
          <p:nvPr>
            <p:ph type="sldNum" sz="quarter" idx="12"/>
          </p:nvPr>
        </p:nvSpPr>
        <p:spPr/>
        <p:txBody>
          <a:bodyPr/>
          <a:lstStyle/>
          <a:p>
            <a:fld id="{0028B4D4-FF0B-7348-8D92-6EB93DDA7D4D}" type="slidenum">
              <a:rPr lang="en-US" smtClean="0"/>
              <a:t>5</a:t>
            </a:fld>
            <a:endParaRPr lang="en-US"/>
          </a:p>
        </p:txBody>
      </p:sp>
    </p:spTree>
    <p:extLst>
      <p:ext uri="{BB962C8B-B14F-4D97-AF65-F5344CB8AC3E}">
        <p14:creationId xmlns:p14="http://schemas.microsoft.com/office/powerpoint/2010/main" val="2499759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428D6-BD73-56F1-1846-71550A68696B}"/>
              </a:ext>
            </a:extLst>
          </p:cNvPr>
          <p:cNvSpPr>
            <a:spLocks noGrp="1"/>
          </p:cNvSpPr>
          <p:nvPr>
            <p:ph type="title"/>
          </p:nvPr>
        </p:nvSpPr>
        <p:spPr/>
        <p:txBody>
          <a:bodyPr/>
          <a:lstStyle/>
          <a:p>
            <a:r>
              <a:rPr lang="en-US" dirty="0"/>
              <a:t>Tools and Libraries: OpenMP</a:t>
            </a:r>
          </a:p>
        </p:txBody>
      </p:sp>
      <p:sp>
        <p:nvSpPr>
          <p:cNvPr id="3" name="Content Placeholder 2">
            <a:extLst>
              <a:ext uri="{FF2B5EF4-FFF2-40B4-BE49-F238E27FC236}">
                <a16:creationId xmlns:a16="http://schemas.microsoft.com/office/drawing/2014/main" id="{F0DABD4C-818E-8020-923B-290097DD6AE5}"/>
              </a:ext>
            </a:extLst>
          </p:cNvPr>
          <p:cNvSpPr>
            <a:spLocks noGrp="1"/>
          </p:cNvSpPr>
          <p:nvPr>
            <p:ph idx="1"/>
          </p:nvPr>
        </p:nvSpPr>
        <p:spPr>
          <a:xfrm>
            <a:off x="284408" y="981249"/>
            <a:ext cx="11069392" cy="4515588"/>
          </a:xfrm>
        </p:spPr>
        <p:txBody>
          <a:bodyPr/>
          <a:lstStyle/>
          <a:p>
            <a:r>
              <a:rPr lang="en-US" dirty="0"/>
              <a:t>The OpenMP API supports multi-platform shared-memory parallel programming in C/C++ and Fortran. The OpenMP API defines a portable, scalable model with a simple and flexible interface for developing parallel applications on platforms from the desktop to the supercomputer.</a:t>
            </a:r>
            <a:br>
              <a:rPr lang="en-US" dirty="0"/>
            </a:br>
            <a:r>
              <a:rPr lang="en-US" dirty="0"/>
              <a:t>(</a:t>
            </a:r>
            <a:r>
              <a:rPr lang="en-US" dirty="0">
                <a:solidFill>
                  <a:srgbClr val="FFFF00"/>
                </a:solidFill>
                <a:hlinkClick r:id="rId2">
                  <a:extLst>
                    <a:ext uri="{A12FA001-AC4F-418D-AE19-62706E023703}">
                      <ahyp:hlinkClr xmlns:ahyp="http://schemas.microsoft.com/office/drawing/2018/hyperlinkcolor" val="tx"/>
                    </a:ext>
                  </a:extLst>
                </a:hlinkClick>
              </a:rPr>
              <a:t>https://www.openmp.org</a:t>
            </a:r>
            <a:r>
              <a:rPr lang="en-US" dirty="0"/>
              <a:t>) </a:t>
            </a:r>
          </a:p>
        </p:txBody>
      </p:sp>
      <p:sp>
        <p:nvSpPr>
          <p:cNvPr id="4" name="Slide Number Placeholder 3">
            <a:extLst>
              <a:ext uri="{FF2B5EF4-FFF2-40B4-BE49-F238E27FC236}">
                <a16:creationId xmlns:a16="http://schemas.microsoft.com/office/drawing/2014/main" id="{83888268-4942-3EA8-BC29-99FA31D14628}"/>
              </a:ext>
            </a:extLst>
          </p:cNvPr>
          <p:cNvSpPr>
            <a:spLocks noGrp="1"/>
          </p:cNvSpPr>
          <p:nvPr>
            <p:ph type="sldNum" sz="quarter" idx="12"/>
          </p:nvPr>
        </p:nvSpPr>
        <p:spPr/>
        <p:txBody>
          <a:bodyPr/>
          <a:lstStyle/>
          <a:p>
            <a:fld id="{0028B4D4-FF0B-7348-8D92-6EB93DDA7D4D}" type="slidenum">
              <a:rPr lang="en-US" smtClean="0"/>
              <a:t>50</a:t>
            </a:fld>
            <a:endParaRPr lang="en-US"/>
          </a:p>
        </p:txBody>
      </p:sp>
      <p:pic>
        <p:nvPicPr>
          <p:cNvPr id="5" name="Picture 4">
            <a:extLst>
              <a:ext uri="{FF2B5EF4-FFF2-40B4-BE49-F238E27FC236}">
                <a16:creationId xmlns:a16="http://schemas.microsoft.com/office/drawing/2014/main" id="{E8763B9A-8C1F-FB4F-3964-1CC11578BEF9}"/>
              </a:ext>
            </a:extLst>
          </p:cNvPr>
          <p:cNvPicPr>
            <a:picLocks noChangeAspect="1"/>
          </p:cNvPicPr>
          <p:nvPr/>
        </p:nvPicPr>
        <p:blipFill>
          <a:blip r:embed="rId3"/>
          <a:stretch>
            <a:fillRect/>
          </a:stretch>
        </p:blipFill>
        <p:spPr>
          <a:xfrm>
            <a:off x="229414" y="3052681"/>
            <a:ext cx="5145774" cy="3668794"/>
          </a:xfrm>
          <a:prstGeom prst="rect">
            <a:avLst/>
          </a:prstGeom>
        </p:spPr>
      </p:pic>
      <p:pic>
        <p:nvPicPr>
          <p:cNvPr id="6" name="Picture 5">
            <a:extLst>
              <a:ext uri="{FF2B5EF4-FFF2-40B4-BE49-F238E27FC236}">
                <a16:creationId xmlns:a16="http://schemas.microsoft.com/office/drawing/2014/main" id="{387B8E4D-A348-174F-D1B7-A46AEE2A0399}"/>
              </a:ext>
            </a:extLst>
          </p:cNvPr>
          <p:cNvPicPr>
            <a:picLocks noChangeAspect="1"/>
          </p:cNvPicPr>
          <p:nvPr/>
        </p:nvPicPr>
        <p:blipFill>
          <a:blip r:embed="rId4"/>
          <a:stretch>
            <a:fillRect/>
          </a:stretch>
        </p:blipFill>
        <p:spPr>
          <a:xfrm>
            <a:off x="5375188" y="3052682"/>
            <a:ext cx="5608418" cy="3668793"/>
          </a:xfrm>
          <a:prstGeom prst="rect">
            <a:avLst/>
          </a:prstGeom>
        </p:spPr>
      </p:pic>
    </p:spTree>
    <p:extLst>
      <p:ext uri="{BB962C8B-B14F-4D97-AF65-F5344CB8AC3E}">
        <p14:creationId xmlns:p14="http://schemas.microsoft.com/office/powerpoint/2010/main" val="713908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5DE5B-CE26-1428-6897-230754E07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31C0F-8024-7FC3-6FE9-A0888B56CD29}"/>
              </a:ext>
            </a:extLst>
          </p:cNvPr>
          <p:cNvSpPr>
            <a:spLocks noGrp="1"/>
          </p:cNvSpPr>
          <p:nvPr>
            <p:ph type="title"/>
          </p:nvPr>
        </p:nvSpPr>
        <p:spPr/>
        <p:txBody>
          <a:bodyPr/>
          <a:lstStyle/>
          <a:p>
            <a:r>
              <a:rPr lang="en-US" dirty="0"/>
              <a:t>Tools and Libraries: </a:t>
            </a:r>
            <a:br>
              <a:rPr lang="en-US" dirty="0"/>
            </a:br>
            <a:r>
              <a:rPr lang="en-US" dirty="0"/>
              <a:t>std::thread</a:t>
            </a:r>
          </a:p>
        </p:txBody>
      </p:sp>
      <p:sp>
        <p:nvSpPr>
          <p:cNvPr id="3" name="Content Placeholder 2">
            <a:extLst>
              <a:ext uri="{FF2B5EF4-FFF2-40B4-BE49-F238E27FC236}">
                <a16:creationId xmlns:a16="http://schemas.microsoft.com/office/drawing/2014/main" id="{DF260A1F-CA8A-D733-8433-9DEA3F56DE99}"/>
              </a:ext>
            </a:extLst>
          </p:cNvPr>
          <p:cNvSpPr>
            <a:spLocks noGrp="1"/>
          </p:cNvSpPr>
          <p:nvPr>
            <p:ph idx="1"/>
          </p:nvPr>
        </p:nvSpPr>
        <p:spPr>
          <a:xfrm>
            <a:off x="4142504" y="174194"/>
            <a:ext cx="8049295" cy="6584950"/>
          </a:xfrm>
        </p:spPr>
        <p:txBody>
          <a:bodyPr>
            <a:normAutofit fontScale="70000" lnSpcReduction="20000"/>
          </a:bodyPr>
          <a:lstStyle/>
          <a:p>
            <a:pPr marL="0" indent="0">
              <a:buNone/>
            </a:pPr>
            <a:r>
              <a:rPr lang="en-US" dirty="0"/>
              <a:t>// thread example </a:t>
            </a:r>
          </a:p>
          <a:p>
            <a:pPr marL="0" indent="0">
              <a:buNone/>
            </a:pPr>
            <a:r>
              <a:rPr lang="en-US" dirty="0"/>
              <a:t>#include &lt;iostream&gt; // std::</a:t>
            </a:r>
            <a:r>
              <a:rPr lang="en-US" dirty="0" err="1"/>
              <a:t>cout</a:t>
            </a:r>
            <a:r>
              <a:rPr lang="en-US" dirty="0"/>
              <a:t> </a:t>
            </a:r>
          </a:p>
          <a:p>
            <a:pPr marL="0" indent="0">
              <a:buNone/>
            </a:pPr>
            <a:r>
              <a:rPr lang="en-US" dirty="0"/>
              <a:t>#include &lt;thread&gt; // std::thread </a:t>
            </a:r>
          </a:p>
          <a:p>
            <a:pPr marL="0" indent="0">
              <a:buNone/>
            </a:pPr>
            <a:endParaRPr lang="en-US" dirty="0"/>
          </a:p>
          <a:p>
            <a:pPr marL="0" indent="0">
              <a:buNone/>
            </a:pPr>
            <a:r>
              <a:rPr lang="en-US" dirty="0"/>
              <a:t>void foo() { // do stuff... } </a:t>
            </a:r>
          </a:p>
          <a:p>
            <a:pPr marL="0" indent="0">
              <a:buNone/>
            </a:pPr>
            <a:r>
              <a:rPr lang="en-US" dirty="0"/>
              <a:t>void bar(int x) { // do stuff... } </a:t>
            </a:r>
          </a:p>
          <a:p>
            <a:pPr marL="0" indent="0">
              <a:buNone/>
            </a:pPr>
            <a:endParaRPr lang="en-US" dirty="0"/>
          </a:p>
          <a:p>
            <a:pPr marL="0" indent="0">
              <a:buNone/>
            </a:pPr>
            <a:r>
              <a:rPr lang="en-US" dirty="0"/>
              <a:t>int main() { </a:t>
            </a:r>
          </a:p>
          <a:p>
            <a:pPr marL="0" indent="0">
              <a:buNone/>
            </a:pPr>
            <a:r>
              <a:rPr lang="en-US" dirty="0"/>
              <a:t>	std::thread first (foo); // spawn new thread that calls foo() </a:t>
            </a:r>
          </a:p>
          <a:p>
            <a:pPr marL="0" indent="0">
              <a:buNone/>
            </a:pPr>
            <a:r>
              <a:rPr lang="en-US" dirty="0"/>
              <a:t>	std::thread second (bar,0); // spawn new thread that calls bar(0) </a:t>
            </a:r>
          </a:p>
          <a:p>
            <a:pPr marL="0" indent="0">
              <a:buNone/>
            </a:pPr>
            <a:r>
              <a:rPr lang="en-US" dirty="0"/>
              <a:t>	std::</a:t>
            </a:r>
            <a:r>
              <a:rPr lang="en-US" dirty="0" err="1"/>
              <a:t>cout</a:t>
            </a:r>
            <a:r>
              <a:rPr lang="en-US" dirty="0"/>
              <a:t> &lt;&lt; "main, foo and bar now execute concurrently...\n"; </a:t>
            </a:r>
          </a:p>
          <a:p>
            <a:pPr marL="0" indent="0">
              <a:buNone/>
            </a:pPr>
            <a:endParaRPr lang="en-US" dirty="0"/>
          </a:p>
          <a:p>
            <a:pPr marL="0" indent="0">
              <a:buNone/>
            </a:pPr>
            <a:r>
              <a:rPr lang="en-US" dirty="0"/>
              <a:t>	// synchronize threads: </a:t>
            </a:r>
          </a:p>
          <a:p>
            <a:pPr marL="0" indent="0">
              <a:buNone/>
            </a:pPr>
            <a:r>
              <a:rPr lang="en-US" dirty="0"/>
              <a:t>	</a:t>
            </a:r>
            <a:r>
              <a:rPr lang="en-US" dirty="0" err="1"/>
              <a:t>first.join</a:t>
            </a:r>
            <a:r>
              <a:rPr lang="en-US" dirty="0"/>
              <a:t>(); // pauses until first finishes </a:t>
            </a:r>
          </a:p>
          <a:p>
            <a:pPr marL="0" indent="0">
              <a:buNone/>
            </a:pPr>
            <a:r>
              <a:rPr lang="en-US" dirty="0"/>
              <a:t>	</a:t>
            </a:r>
            <a:r>
              <a:rPr lang="en-US" dirty="0" err="1"/>
              <a:t>second.join</a:t>
            </a:r>
            <a:r>
              <a:rPr lang="en-US" dirty="0"/>
              <a:t>(); // pauses until second finishes </a:t>
            </a:r>
          </a:p>
          <a:p>
            <a:pPr marL="0" indent="0">
              <a:buNone/>
            </a:pPr>
            <a:endParaRPr lang="en-US" dirty="0"/>
          </a:p>
          <a:p>
            <a:pPr marL="0" indent="0">
              <a:buNone/>
            </a:pPr>
            <a:r>
              <a:rPr lang="en-US" dirty="0"/>
              <a:t>	std::</a:t>
            </a:r>
            <a:r>
              <a:rPr lang="en-US" dirty="0" err="1"/>
              <a:t>cout</a:t>
            </a:r>
            <a:r>
              <a:rPr lang="en-US" dirty="0"/>
              <a:t> &lt;&lt; "foo and bar completed.\n"; </a:t>
            </a:r>
          </a:p>
          <a:p>
            <a:pPr marL="0" indent="0">
              <a:buNone/>
            </a:pPr>
            <a:r>
              <a:rPr lang="en-US" dirty="0"/>
              <a:t>	return 0;</a:t>
            </a:r>
          </a:p>
          <a:p>
            <a:pPr marL="0" indent="0">
              <a:buNone/>
            </a:pPr>
            <a:r>
              <a:rPr lang="en-US" dirty="0"/>
              <a:t> }</a:t>
            </a:r>
          </a:p>
        </p:txBody>
      </p:sp>
      <p:sp>
        <p:nvSpPr>
          <p:cNvPr id="4" name="Slide Number Placeholder 3">
            <a:extLst>
              <a:ext uri="{FF2B5EF4-FFF2-40B4-BE49-F238E27FC236}">
                <a16:creationId xmlns:a16="http://schemas.microsoft.com/office/drawing/2014/main" id="{753D6D0E-1657-9532-7AC6-50AB8B8B7CB5}"/>
              </a:ext>
            </a:extLst>
          </p:cNvPr>
          <p:cNvSpPr>
            <a:spLocks noGrp="1"/>
          </p:cNvSpPr>
          <p:nvPr>
            <p:ph type="sldNum" sz="quarter" idx="12"/>
          </p:nvPr>
        </p:nvSpPr>
        <p:spPr/>
        <p:txBody>
          <a:bodyPr/>
          <a:lstStyle/>
          <a:p>
            <a:fld id="{0028B4D4-FF0B-7348-8D92-6EB93DDA7D4D}" type="slidenum">
              <a:rPr lang="en-US" smtClean="0"/>
              <a:t>51</a:t>
            </a:fld>
            <a:endParaRPr lang="en-US"/>
          </a:p>
        </p:txBody>
      </p:sp>
    </p:spTree>
    <p:extLst>
      <p:ext uri="{BB962C8B-B14F-4D97-AF65-F5344CB8AC3E}">
        <p14:creationId xmlns:p14="http://schemas.microsoft.com/office/powerpoint/2010/main" val="2099042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7365-3297-7BCB-F578-2D399A940A3E}"/>
              </a:ext>
            </a:extLst>
          </p:cNvPr>
          <p:cNvSpPr>
            <a:spLocks noGrp="1"/>
          </p:cNvSpPr>
          <p:nvPr>
            <p:ph type="title"/>
          </p:nvPr>
        </p:nvSpPr>
        <p:spPr/>
        <p:txBody>
          <a:bodyPr/>
          <a:lstStyle/>
          <a:p>
            <a:r>
              <a:rPr lang="en-US" dirty="0"/>
              <a:t>Similarly in python</a:t>
            </a:r>
            <a:r>
              <a:rPr lang="en-US" dirty="0">
                <a:sym typeface="Wingdings" pitchFamily="2" charset="2"/>
              </a:rPr>
              <a:t>…. </a:t>
            </a:r>
            <a:endParaRPr lang="en-US" dirty="0"/>
          </a:p>
        </p:txBody>
      </p:sp>
      <p:sp>
        <p:nvSpPr>
          <p:cNvPr id="3" name="Content Placeholder 2">
            <a:extLst>
              <a:ext uri="{FF2B5EF4-FFF2-40B4-BE49-F238E27FC236}">
                <a16:creationId xmlns:a16="http://schemas.microsoft.com/office/drawing/2014/main" id="{FA5195B7-3935-7E14-3F59-AA12FEC5B24B}"/>
              </a:ext>
            </a:extLst>
          </p:cNvPr>
          <p:cNvSpPr>
            <a:spLocks noGrp="1"/>
          </p:cNvSpPr>
          <p:nvPr>
            <p:ph idx="1"/>
          </p:nvPr>
        </p:nvSpPr>
        <p:spPr>
          <a:xfrm>
            <a:off x="284408" y="1136822"/>
            <a:ext cx="11069392" cy="5461686"/>
          </a:xfrm>
        </p:spPr>
        <p:txBody>
          <a:bodyPr>
            <a:normAutofit fontScale="92500" lnSpcReduction="10000"/>
          </a:bodyPr>
          <a:lstStyle/>
          <a:p>
            <a:pPr marL="0" indent="0">
              <a:buNone/>
            </a:pPr>
            <a:r>
              <a:rPr lang="en-US" dirty="0"/>
              <a:t>import threading </a:t>
            </a:r>
          </a:p>
          <a:p>
            <a:pPr marL="0" indent="0">
              <a:buNone/>
            </a:pPr>
            <a:r>
              <a:rPr lang="en-US" dirty="0"/>
              <a:t>def </a:t>
            </a:r>
            <a:r>
              <a:rPr lang="en-US" dirty="0" err="1"/>
              <a:t>print_cube</a:t>
            </a:r>
            <a:r>
              <a:rPr lang="en-US" dirty="0"/>
              <a:t>(num): </a:t>
            </a:r>
          </a:p>
          <a:p>
            <a:pPr marL="0" indent="0">
              <a:buNone/>
            </a:pPr>
            <a:r>
              <a:rPr lang="en-US" dirty="0"/>
              <a:t>       print("Cube: </a:t>
            </a:r>
            <a:r>
              <a:rPr lang="en-US" b="1" dirty="0"/>
              <a:t>{}</a:t>
            </a:r>
            <a:r>
              <a:rPr lang="en-US" dirty="0"/>
              <a:t>" .format(num * num * num)) </a:t>
            </a:r>
          </a:p>
          <a:p>
            <a:pPr marL="0" indent="0">
              <a:buNone/>
            </a:pPr>
            <a:r>
              <a:rPr lang="en-US" dirty="0"/>
              <a:t>def </a:t>
            </a:r>
            <a:r>
              <a:rPr lang="en-US" dirty="0" err="1"/>
              <a:t>print_square</a:t>
            </a:r>
            <a:r>
              <a:rPr lang="en-US" dirty="0"/>
              <a:t>(num): </a:t>
            </a:r>
          </a:p>
          <a:p>
            <a:pPr marL="0" indent="0">
              <a:buNone/>
            </a:pPr>
            <a:r>
              <a:rPr lang="en-US" dirty="0"/>
              <a:t>       print("Square: </a:t>
            </a:r>
            <a:r>
              <a:rPr lang="en-US" b="1" dirty="0"/>
              <a:t>{}</a:t>
            </a:r>
            <a:r>
              <a:rPr lang="en-US" dirty="0"/>
              <a:t>" .format(num * num)) </a:t>
            </a:r>
          </a:p>
          <a:p>
            <a:pPr marL="0" indent="0">
              <a:buNone/>
            </a:pPr>
            <a:endParaRPr lang="en-US" b="1" dirty="0"/>
          </a:p>
          <a:p>
            <a:pPr marL="0" indent="0">
              <a:buNone/>
            </a:pPr>
            <a:r>
              <a:rPr lang="en-US" dirty="0"/>
              <a:t>if __name__ =="__main__": </a:t>
            </a:r>
          </a:p>
          <a:p>
            <a:pPr marL="457200" lvl="1" indent="0">
              <a:buNone/>
            </a:pPr>
            <a:r>
              <a:rPr lang="en-US" dirty="0"/>
              <a:t>t1 = </a:t>
            </a:r>
            <a:r>
              <a:rPr lang="en-US" dirty="0" err="1"/>
              <a:t>threading.Thread</a:t>
            </a:r>
            <a:r>
              <a:rPr lang="en-US" dirty="0"/>
              <a:t>(target=</a:t>
            </a:r>
            <a:r>
              <a:rPr lang="en-US" dirty="0" err="1"/>
              <a:t>print_square</a:t>
            </a:r>
            <a:r>
              <a:rPr lang="en-US" dirty="0"/>
              <a:t>, </a:t>
            </a:r>
            <a:r>
              <a:rPr lang="en-US" dirty="0" err="1"/>
              <a:t>args</a:t>
            </a:r>
            <a:r>
              <a:rPr lang="en-US" dirty="0"/>
              <a:t>=(10,)) </a:t>
            </a:r>
          </a:p>
          <a:p>
            <a:pPr marL="457200" lvl="1" indent="0">
              <a:buNone/>
            </a:pPr>
            <a:r>
              <a:rPr lang="en-US" dirty="0"/>
              <a:t>t2 = </a:t>
            </a:r>
            <a:r>
              <a:rPr lang="en-US" dirty="0" err="1"/>
              <a:t>threading.Thread</a:t>
            </a:r>
            <a:r>
              <a:rPr lang="en-US" dirty="0"/>
              <a:t>(target=</a:t>
            </a:r>
            <a:r>
              <a:rPr lang="en-US" dirty="0" err="1"/>
              <a:t>print_cube</a:t>
            </a:r>
            <a:r>
              <a:rPr lang="en-US" dirty="0"/>
              <a:t>, </a:t>
            </a:r>
            <a:r>
              <a:rPr lang="en-US" dirty="0" err="1"/>
              <a:t>args</a:t>
            </a:r>
            <a:r>
              <a:rPr lang="en-US" dirty="0"/>
              <a:t>=(10,)) </a:t>
            </a:r>
          </a:p>
          <a:p>
            <a:pPr marL="457200" lvl="1" indent="0">
              <a:buNone/>
            </a:pPr>
            <a:r>
              <a:rPr lang="en-US" dirty="0"/>
              <a:t>t1.start() </a:t>
            </a:r>
          </a:p>
          <a:p>
            <a:pPr marL="457200" lvl="1" indent="0">
              <a:buNone/>
            </a:pPr>
            <a:r>
              <a:rPr lang="en-US" dirty="0"/>
              <a:t>t2.start() </a:t>
            </a:r>
          </a:p>
          <a:p>
            <a:pPr marL="457200" lvl="1" indent="0">
              <a:buNone/>
            </a:pPr>
            <a:r>
              <a:rPr lang="en-US" dirty="0"/>
              <a:t>t1.join() </a:t>
            </a:r>
          </a:p>
          <a:p>
            <a:pPr marL="457200" lvl="1" indent="0">
              <a:buNone/>
            </a:pPr>
            <a:r>
              <a:rPr lang="en-US" dirty="0"/>
              <a:t>t2.join() </a:t>
            </a:r>
          </a:p>
          <a:p>
            <a:pPr marL="457200" lvl="1" indent="0">
              <a:buNone/>
            </a:pPr>
            <a:r>
              <a:rPr lang="en-US" dirty="0"/>
              <a:t>print("Done!")</a:t>
            </a:r>
          </a:p>
        </p:txBody>
      </p:sp>
      <p:sp>
        <p:nvSpPr>
          <p:cNvPr id="4" name="Slide Number Placeholder 3">
            <a:extLst>
              <a:ext uri="{FF2B5EF4-FFF2-40B4-BE49-F238E27FC236}">
                <a16:creationId xmlns:a16="http://schemas.microsoft.com/office/drawing/2014/main" id="{FEEB537E-F148-ED3A-EFB9-9E6E77A15316}"/>
              </a:ext>
            </a:extLst>
          </p:cNvPr>
          <p:cNvSpPr>
            <a:spLocks noGrp="1"/>
          </p:cNvSpPr>
          <p:nvPr>
            <p:ph type="sldNum" sz="quarter" idx="12"/>
          </p:nvPr>
        </p:nvSpPr>
        <p:spPr/>
        <p:txBody>
          <a:bodyPr/>
          <a:lstStyle/>
          <a:p>
            <a:fld id="{0028B4D4-FF0B-7348-8D92-6EB93DDA7D4D}" type="slidenum">
              <a:rPr lang="en-US" smtClean="0"/>
              <a:t>52</a:t>
            </a:fld>
            <a:endParaRPr lang="en-US"/>
          </a:p>
        </p:txBody>
      </p:sp>
    </p:spTree>
    <p:extLst>
      <p:ext uri="{BB962C8B-B14F-4D97-AF65-F5344CB8AC3E}">
        <p14:creationId xmlns:p14="http://schemas.microsoft.com/office/powerpoint/2010/main" val="2717952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A90E0-7331-DFC1-66B4-171F3DE012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8AF0C4-5B75-AA40-6435-B71ACAE3902C}"/>
              </a:ext>
            </a:extLst>
          </p:cNvPr>
          <p:cNvSpPr>
            <a:spLocks noGrp="1"/>
          </p:cNvSpPr>
          <p:nvPr>
            <p:ph type="title"/>
          </p:nvPr>
        </p:nvSpPr>
        <p:spPr/>
        <p:txBody>
          <a:bodyPr/>
          <a:lstStyle/>
          <a:p>
            <a:r>
              <a:rPr lang="en-US" dirty="0"/>
              <a:t>Tools and Libraries: TBB</a:t>
            </a:r>
          </a:p>
        </p:txBody>
      </p:sp>
      <p:sp>
        <p:nvSpPr>
          <p:cNvPr id="3" name="Content Placeholder 2">
            <a:extLst>
              <a:ext uri="{FF2B5EF4-FFF2-40B4-BE49-F238E27FC236}">
                <a16:creationId xmlns:a16="http://schemas.microsoft.com/office/drawing/2014/main" id="{45CE6494-2D9A-05C7-30E0-AD749764D96A}"/>
              </a:ext>
            </a:extLst>
          </p:cNvPr>
          <p:cNvSpPr>
            <a:spLocks noGrp="1"/>
          </p:cNvSpPr>
          <p:nvPr>
            <p:ph idx="1"/>
          </p:nvPr>
        </p:nvSpPr>
        <p:spPr>
          <a:xfrm>
            <a:off x="284408" y="985855"/>
            <a:ext cx="11069392" cy="4515588"/>
          </a:xfrm>
        </p:spPr>
        <p:txBody>
          <a:bodyPr/>
          <a:lstStyle/>
          <a:p>
            <a:pPr marL="0" indent="0">
              <a:buNone/>
            </a:pPr>
            <a:r>
              <a:rPr lang="en-US" dirty="0"/>
              <a:t>TBB is well suited for scalable applications that:</a:t>
            </a:r>
          </a:p>
          <a:p>
            <a:pPr lvl="1"/>
            <a:r>
              <a:rPr lang="en-US" b="1" dirty="0"/>
              <a:t>Specify logical parallel structure instead of threads</a:t>
            </a:r>
            <a:r>
              <a:rPr lang="en-US" dirty="0"/>
              <a:t>.</a:t>
            </a:r>
          </a:p>
          <a:p>
            <a:pPr lvl="1"/>
            <a:r>
              <a:rPr lang="en-US" dirty="0"/>
              <a:t>Emphasize data-parallel programming.</a:t>
            </a:r>
          </a:p>
          <a:p>
            <a:pPr lvl="1"/>
            <a:r>
              <a:rPr lang="en-US" dirty="0"/>
              <a:t>Take advantage of concurrent collections and parallel algorithms.</a:t>
            </a:r>
          </a:p>
          <a:p>
            <a:endParaRPr lang="en-US" dirty="0"/>
          </a:p>
        </p:txBody>
      </p:sp>
      <p:sp>
        <p:nvSpPr>
          <p:cNvPr id="4" name="Slide Number Placeholder 3">
            <a:extLst>
              <a:ext uri="{FF2B5EF4-FFF2-40B4-BE49-F238E27FC236}">
                <a16:creationId xmlns:a16="http://schemas.microsoft.com/office/drawing/2014/main" id="{0DC9A4D8-4507-4AE8-6BD0-075912EE2B0F}"/>
              </a:ext>
            </a:extLst>
          </p:cNvPr>
          <p:cNvSpPr>
            <a:spLocks noGrp="1"/>
          </p:cNvSpPr>
          <p:nvPr>
            <p:ph type="sldNum" sz="quarter" idx="12"/>
          </p:nvPr>
        </p:nvSpPr>
        <p:spPr/>
        <p:txBody>
          <a:bodyPr/>
          <a:lstStyle/>
          <a:p>
            <a:fld id="{0028B4D4-FF0B-7348-8D92-6EB93DDA7D4D}" type="slidenum">
              <a:rPr lang="en-US" smtClean="0"/>
              <a:t>53</a:t>
            </a:fld>
            <a:endParaRPr lang="en-US"/>
          </a:p>
        </p:txBody>
      </p:sp>
      <p:pic>
        <p:nvPicPr>
          <p:cNvPr id="9218" name="Picture 2">
            <a:extLst>
              <a:ext uri="{FF2B5EF4-FFF2-40B4-BE49-F238E27FC236}">
                <a16:creationId xmlns:a16="http://schemas.microsoft.com/office/drawing/2014/main" id="{F7210585-FD94-C232-1B45-DF3C166A2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52" y="2766662"/>
            <a:ext cx="9931879" cy="3158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0941BE-0C49-58E6-4C93-539E6D4FC753}"/>
              </a:ext>
            </a:extLst>
          </p:cNvPr>
          <p:cNvSpPr txBox="1"/>
          <p:nvPr/>
        </p:nvSpPr>
        <p:spPr>
          <a:xfrm>
            <a:off x="6214052" y="2766662"/>
            <a:ext cx="4226478" cy="369332"/>
          </a:xfrm>
          <a:prstGeom prst="rect">
            <a:avLst/>
          </a:prstGeom>
          <a:noFill/>
        </p:spPr>
        <p:txBody>
          <a:bodyPr wrap="none" rtlCol="0">
            <a:spAutoFit/>
          </a:bodyPr>
          <a:lstStyle/>
          <a:p>
            <a:r>
              <a:rPr lang="en-US" dirty="0">
                <a:solidFill>
                  <a:schemeClr val="accent5"/>
                </a:solidFill>
                <a:hlinkClick r:id="rId3">
                  <a:extLst>
                    <a:ext uri="{A12FA001-AC4F-418D-AE19-62706E023703}">
                      <ahyp:hlinkClr xmlns:ahyp="http://schemas.microsoft.com/office/drawing/2018/hyperlinkcolor" val="tx"/>
                    </a:ext>
                  </a:extLst>
                </a:hlinkClick>
              </a:rPr>
              <a:t>https://github.com/uxlfoundation/oneTBB</a:t>
            </a:r>
            <a:r>
              <a:rPr lang="en-US" dirty="0">
                <a:solidFill>
                  <a:schemeClr val="accent5"/>
                </a:solidFill>
              </a:rPr>
              <a:t> </a:t>
            </a:r>
          </a:p>
        </p:txBody>
      </p:sp>
      <p:sp>
        <p:nvSpPr>
          <p:cNvPr id="7" name="TextBox 6">
            <a:extLst>
              <a:ext uri="{FF2B5EF4-FFF2-40B4-BE49-F238E27FC236}">
                <a16:creationId xmlns:a16="http://schemas.microsoft.com/office/drawing/2014/main" id="{DFD96BA1-4D52-5829-A8C4-C9697BC5BB97}"/>
              </a:ext>
            </a:extLst>
          </p:cNvPr>
          <p:cNvSpPr txBox="1"/>
          <p:nvPr/>
        </p:nvSpPr>
        <p:spPr>
          <a:xfrm>
            <a:off x="5449843" y="6033184"/>
            <a:ext cx="184730" cy="369332"/>
          </a:xfrm>
          <a:prstGeom prst="rect">
            <a:avLst/>
          </a:prstGeom>
          <a:solidFill>
            <a:srgbClr val="FFE699"/>
          </a:solidFill>
        </p:spPr>
        <p:txBody>
          <a:bodyPr wrap="none" rtlCol="0">
            <a:spAutoFit/>
          </a:bodyPr>
          <a:lstStyle/>
          <a:p>
            <a:pPr algn="ctr"/>
            <a:endParaRPr lang="en-US" dirty="0"/>
          </a:p>
        </p:txBody>
      </p:sp>
    </p:spTree>
    <p:extLst>
      <p:ext uri="{BB962C8B-B14F-4D97-AF65-F5344CB8AC3E}">
        <p14:creationId xmlns:p14="http://schemas.microsoft.com/office/powerpoint/2010/main" val="1250506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15346-AAC9-41AB-4084-C892808250D3}"/>
              </a:ext>
            </a:extLst>
          </p:cNvPr>
          <p:cNvSpPr>
            <a:spLocks noGrp="1"/>
          </p:cNvSpPr>
          <p:nvPr>
            <p:ph type="title"/>
          </p:nvPr>
        </p:nvSpPr>
        <p:spPr>
          <a:xfrm>
            <a:off x="284407" y="0"/>
            <a:ext cx="11516296" cy="1325563"/>
          </a:xfrm>
        </p:spPr>
        <p:txBody>
          <a:bodyPr>
            <a:normAutofit fontScale="90000"/>
          </a:bodyPr>
          <a:lstStyle/>
          <a:p>
            <a:r>
              <a:rPr lang="en-US" dirty="0"/>
              <a:t>The CMS multi-threaded framework uses TBB to schedule 1000s of tasks per event and to allow multiple events to be processed concurrently</a:t>
            </a:r>
            <a:br>
              <a:rPr lang="en-US" dirty="0"/>
            </a:br>
            <a:endParaRPr lang="en-US" dirty="0"/>
          </a:p>
        </p:txBody>
      </p:sp>
      <p:sp>
        <p:nvSpPr>
          <p:cNvPr id="3" name="Content Placeholder 2">
            <a:extLst>
              <a:ext uri="{FF2B5EF4-FFF2-40B4-BE49-F238E27FC236}">
                <a16:creationId xmlns:a16="http://schemas.microsoft.com/office/drawing/2014/main" id="{0DA93DE4-F444-4D67-88E0-969BF15080FC}"/>
              </a:ext>
            </a:extLst>
          </p:cNvPr>
          <p:cNvSpPr>
            <a:spLocks noGrp="1"/>
          </p:cNvSpPr>
          <p:nvPr>
            <p:ph idx="1"/>
          </p:nvPr>
        </p:nvSpPr>
        <p:spPr/>
        <p:txBody>
          <a:bodyPr/>
          <a:lstStyle/>
          <a:p>
            <a:r>
              <a:rPr lang="en-US" dirty="0"/>
              <a:t>Dependency (task) graph from a small set of CMSSW algorithms</a:t>
            </a:r>
          </a:p>
        </p:txBody>
      </p:sp>
      <p:sp>
        <p:nvSpPr>
          <p:cNvPr id="4" name="Slide Number Placeholder 3">
            <a:extLst>
              <a:ext uri="{FF2B5EF4-FFF2-40B4-BE49-F238E27FC236}">
                <a16:creationId xmlns:a16="http://schemas.microsoft.com/office/drawing/2014/main" id="{B4D8BA72-B9D8-6088-EDD0-3D6C9D786F78}"/>
              </a:ext>
            </a:extLst>
          </p:cNvPr>
          <p:cNvSpPr>
            <a:spLocks noGrp="1"/>
          </p:cNvSpPr>
          <p:nvPr>
            <p:ph type="sldNum" sz="quarter" idx="12"/>
          </p:nvPr>
        </p:nvSpPr>
        <p:spPr/>
        <p:txBody>
          <a:bodyPr/>
          <a:lstStyle/>
          <a:p>
            <a:fld id="{0028B4D4-FF0B-7348-8D92-6EB93DDA7D4D}" type="slidenum">
              <a:rPr lang="en-US" smtClean="0"/>
              <a:t>54</a:t>
            </a:fld>
            <a:endParaRPr lang="en-US"/>
          </a:p>
        </p:txBody>
      </p:sp>
      <p:pic>
        <p:nvPicPr>
          <p:cNvPr id="10242" name="Picture 2">
            <a:extLst>
              <a:ext uri="{FF2B5EF4-FFF2-40B4-BE49-F238E27FC236}">
                <a16:creationId xmlns:a16="http://schemas.microsoft.com/office/drawing/2014/main" id="{179547F0-7949-5E99-4A71-22A4F76E4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1610"/>
            <a:ext cx="12192000" cy="207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187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042A3-F558-EA15-F234-12B9E7C3A629}"/>
              </a:ext>
            </a:extLst>
          </p:cNvPr>
          <p:cNvSpPr>
            <a:spLocks noGrp="1"/>
          </p:cNvSpPr>
          <p:nvPr>
            <p:ph type="title"/>
          </p:nvPr>
        </p:nvSpPr>
        <p:spPr/>
        <p:txBody>
          <a:bodyPr/>
          <a:lstStyle/>
          <a:p>
            <a:r>
              <a:rPr lang="en-US" dirty="0"/>
              <a:t>Does heterogeneity mean I need to write code for each different architecture?</a:t>
            </a:r>
          </a:p>
        </p:txBody>
      </p:sp>
      <p:sp>
        <p:nvSpPr>
          <p:cNvPr id="3" name="Content Placeholder 2">
            <a:extLst>
              <a:ext uri="{FF2B5EF4-FFF2-40B4-BE49-F238E27FC236}">
                <a16:creationId xmlns:a16="http://schemas.microsoft.com/office/drawing/2014/main" id="{58EC0FB0-B0B4-363E-3665-0205BD9769B9}"/>
              </a:ext>
            </a:extLst>
          </p:cNvPr>
          <p:cNvSpPr>
            <a:spLocks noGrp="1"/>
          </p:cNvSpPr>
          <p:nvPr>
            <p:ph idx="1"/>
          </p:nvPr>
        </p:nvSpPr>
        <p:spPr/>
        <p:txBody>
          <a:bodyPr/>
          <a:lstStyle/>
          <a:p>
            <a:r>
              <a:rPr lang="en-US" dirty="0"/>
              <a:t>Maybe…but doesn’t each GPU vendor has their own API..</a:t>
            </a:r>
          </a:p>
          <a:p>
            <a:endParaRPr lang="en-US" dirty="0"/>
          </a:p>
          <a:p>
            <a:r>
              <a:rPr lang="en-US" dirty="0"/>
              <a:t>Fortunately, there are a number of approaches that aim for performance portability. </a:t>
            </a:r>
            <a:r>
              <a:rPr lang="en-US" dirty="0" err="1"/>
              <a:t>Eg</a:t>
            </a:r>
            <a:r>
              <a:rPr lang="en-US" dirty="0"/>
              <a:t>, to enable portability across accelerators through the abstraction of the underlying levels of parallelism without giving much (too much) performance on any given backend</a:t>
            </a:r>
          </a:p>
        </p:txBody>
      </p:sp>
      <p:sp>
        <p:nvSpPr>
          <p:cNvPr id="4" name="Slide Number Placeholder 3">
            <a:extLst>
              <a:ext uri="{FF2B5EF4-FFF2-40B4-BE49-F238E27FC236}">
                <a16:creationId xmlns:a16="http://schemas.microsoft.com/office/drawing/2014/main" id="{9173E2D8-1E34-F9C7-C370-5646D2CE6839}"/>
              </a:ext>
            </a:extLst>
          </p:cNvPr>
          <p:cNvSpPr>
            <a:spLocks noGrp="1"/>
          </p:cNvSpPr>
          <p:nvPr>
            <p:ph type="sldNum" sz="quarter" idx="12"/>
          </p:nvPr>
        </p:nvSpPr>
        <p:spPr/>
        <p:txBody>
          <a:bodyPr/>
          <a:lstStyle/>
          <a:p>
            <a:fld id="{0028B4D4-FF0B-7348-8D92-6EB93DDA7D4D}" type="slidenum">
              <a:rPr lang="en-US" smtClean="0"/>
              <a:t>55</a:t>
            </a:fld>
            <a:endParaRPr lang="en-US"/>
          </a:p>
        </p:txBody>
      </p:sp>
    </p:spTree>
    <p:extLst>
      <p:ext uri="{BB962C8B-B14F-4D97-AF65-F5344CB8AC3E}">
        <p14:creationId xmlns:p14="http://schemas.microsoft.com/office/powerpoint/2010/main" val="373484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46490-2FD4-0501-0A47-69067451B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22187-AD86-B11B-FC97-F09D5F520BA0}"/>
              </a:ext>
            </a:extLst>
          </p:cNvPr>
          <p:cNvSpPr>
            <a:spLocks noGrp="1"/>
          </p:cNvSpPr>
          <p:nvPr>
            <p:ph type="title"/>
          </p:nvPr>
        </p:nvSpPr>
        <p:spPr/>
        <p:txBody>
          <a:bodyPr/>
          <a:lstStyle/>
          <a:p>
            <a:r>
              <a:rPr lang="en-US" dirty="0"/>
              <a:t>Example: </a:t>
            </a:r>
            <a:r>
              <a:rPr lang="en-US" dirty="0" err="1"/>
              <a:t>Alpaka</a:t>
            </a:r>
            <a:endParaRPr lang="en-US" dirty="0"/>
          </a:p>
        </p:txBody>
      </p:sp>
      <p:sp>
        <p:nvSpPr>
          <p:cNvPr id="3" name="Content Placeholder 2">
            <a:extLst>
              <a:ext uri="{FF2B5EF4-FFF2-40B4-BE49-F238E27FC236}">
                <a16:creationId xmlns:a16="http://schemas.microsoft.com/office/drawing/2014/main" id="{65297360-E84D-EEEB-23E7-007ABC5172C9}"/>
              </a:ext>
            </a:extLst>
          </p:cNvPr>
          <p:cNvSpPr>
            <a:spLocks noGrp="1"/>
          </p:cNvSpPr>
          <p:nvPr>
            <p:ph idx="1"/>
          </p:nvPr>
        </p:nvSpPr>
        <p:spPr>
          <a:xfrm>
            <a:off x="561303" y="1325563"/>
            <a:ext cx="11069392" cy="4515588"/>
          </a:xfrm>
        </p:spPr>
        <p:txBody>
          <a:bodyPr/>
          <a:lstStyle/>
          <a:p>
            <a:r>
              <a:rPr lang="en-US" dirty="0"/>
              <a:t>The </a:t>
            </a:r>
            <a:r>
              <a:rPr lang="en-US" b="1" dirty="0" err="1"/>
              <a:t>alpaka</a:t>
            </a:r>
            <a:r>
              <a:rPr lang="en-US" dirty="0"/>
              <a:t> library is a header-only C++20 abstraction library for accelerator development. </a:t>
            </a:r>
            <a:r>
              <a:rPr lang="en-US" dirty="0">
                <a:solidFill>
                  <a:srgbClr val="FFFF00"/>
                </a:solidFill>
                <a:hlinkClick r:id="rId2">
                  <a:extLst>
                    <a:ext uri="{A12FA001-AC4F-418D-AE19-62706E023703}">
                      <ahyp:hlinkClr xmlns:ahyp="http://schemas.microsoft.com/office/drawing/2018/hyperlinkcolor" val="tx"/>
                    </a:ext>
                  </a:extLst>
                </a:hlinkClick>
              </a:rPr>
              <a:t>https://alpaka-group.github.io/alpaka/</a:t>
            </a:r>
            <a:r>
              <a:rPr lang="en-US" dirty="0">
                <a:solidFill>
                  <a:srgbClr val="FFFF00"/>
                </a:solidFill>
              </a:rPr>
              <a:t> </a:t>
            </a:r>
          </a:p>
        </p:txBody>
      </p:sp>
      <p:sp>
        <p:nvSpPr>
          <p:cNvPr id="4" name="Slide Number Placeholder 3">
            <a:extLst>
              <a:ext uri="{FF2B5EF4-FFF2-40B4-BE49-F238E27FC236}">
                <a16:creationId xmlns:a16="http://schemas.microsoft.com/office/drawing/2014/main" id="{B5E8ECAF-EA3A-9CA9-770D-E1CD624AE20B}"/>
              </a:ext>
            </a:extLst>
          </p:cNvPr>
          <p:cNvSpPr>
            <a:spLocks noGrp="1"/>
          </p:cNvSpPr>
          <p:nvPr>
            <p:ph type="sldNum" sz="quarter" idx="12"/>
          </p:nvPr>
        </p:nvSpPr>
        <p:spPr/>
        <p:txBody>
          <a:bodyPr/>
          <a:lstStyle/>
          <a:p>
            <a:fld id="{0028B4D4-FF0B-7348-8D92-6EB93DDA7D4D}" type="slidenum">
              <a:rPr lang="en-US" smtClean="0"/>
              <a:t>56</a:t>
            </a:fld>
            <a:endParaRPr lang="en-US"/>
          </a:p>
        </p:txBody>
      </p:sp>
      <p:pic>
        <p:nvPicPr>
          <p:cNvPr id="5" name="Picture 4">
            <a:extLst>
              <a:ext uri="{FF2B5EF4-FFF2-40B4-BE49-F238E27FC236}">
                <a16:creationId xmlns:a16="http://schemas.microsoft.com/office/drawing/2014/main" id="{EE6B814C-8AAE-7324-0A0F-A1201F7D24CD}"/>
              </a:ext>
            </a:extLst>
          </p:cNvPr>
          <p:cNvPicPr>
            <a:picLocks noChangeAspect="1"/>
          </p:cNvPicPr>
          <p:nvPr/>
        </p:nvPicPr>
        <p:blipFill>
          <a:blip r:embed="rId3"/>
          <a:stretch>
            <a:fillRect/>
          </a:stretch>
        </p:blipFill>
        <p:spPr>
          <a:xfrm>
            <a:off x="130749" y="2478038"/>
            <a:ext cx="11930501" cy="3698925"/>
          </a:xfrm>
          <a:prstGeom prst="rect">
            <a:avLst/>
          </a:prstGeom>
        </p:spPr>
      </p:pic>
    </p:spTree>
    <p:extLst>
      <p:ext uri="{BB962C8B-B14F-4D97-AF65-F5344CB8AC3E}">
        <p14:creationId xmlns:p14="http://schemas.microsoft.com/office/powerpoint/2010/main" val="3802453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010D-7706-6D74-CED4-1EF92AFE2DEC}"/>
              </a:ext>
            </a:extLst>
          </p:cNvPr>
          <p:cNvSpPr>
            <a:spLocks noGrp="1"/>
          </p:cNvSpPr>
          <p:nvPr>
            <p:ph type="title"/>
          </p:nvPr>
        </p:nvSpPr>
        <p:spPr/>
        <p:txBody>
          <a:bodyPr/>
          <a:lstStyle/>
          <a:p>
            <a:r>
              <a:rPr lang="en-US" dirty="0" err="1"/>
              <a:t>Alpaka</a:t>
            </a:r>
            <a:r>
              <a:rPr lang="en-US" dirty="0"/>
              <a:t> performance examples</a:t>
            </a:r>
          </a:p>
        </p:txBody>
      </p:sp>
      <p:sp>
        <p:nvSpPr>
          <p:cNvPr id="3" name="Content Placeholder 2">
            <a:extLst>
              <a:ext uri="{FF2B5EF4-FFF2-40B4-BE49-F238E27FC236}">
                <a16:creationId xmlns:a16="http://schemas.microsoft.com/office/drawing/2014/main" id="{EF588A07-F92A-2297-6721-57C10AD753B2}"/>
              </a:ext>
            </a:extLst>
          </p:cNvPr>
          <p:cNvSpPr>
            <a:spLocks noGrp="1"/>
          </p:cNvSpPr>
          <p:nvPr>
            <p:ph idx="1"/>
          </p:nvPr>
        </p:nvSpPr>
        <p:spPr/>
        <p:txBody>
          <a:bodyPr/>
          <a:lstStyle/>
          <a:p>
            <a:r>
              <a:rPr lang="en-US" dirty="0"/>
              <a:t>CMS algorithm evaluation</a:t>
            </a:r>
            <a:br>
              <a:rPr lang="en-US" dirty="0"/>
            </a:br>
            <a:r>
              <a:rPr lang="en-US" dirty="0"/>
              <a:t>on a CPU comparing a </a:t>
            </a:r>
            <a:br>
              <a:rPr lang="en-US" dirty="0"/>
            </a:br>
            <a:r>
              <a:rPr lang="en-US" dirty="0"/>
              <a:t>CUDA implementation with</a:t>
            </a:r>
            <a:br>
              <a:rPr lang="en-US" dirty="0"/>
            </a:br>
            <a:r>
              <a:rPr lang="en-US" dirty="0"/>
              <a:t>an </a:t>
            </a:r>
            <a:r>
              <a:rPr lang="en-US" dirty="0" err="1"/>
              <a:t>Alpaka</a:t>
            </a:r>
            <a:r>
              <a:rPr lang="en-US" dirty="0"/>
              <a:t> implementation</a:t>
            </a:r>
            <a:br>
              <a:rPr lang="en-US" dirty="0"/>
            </a:br>
            <a:r>
              <a:rPr lang="en-US" dirty="0"/>
              <a:t>running on NVIDIA A100</a:t>
            </a:r>
          </a:p>
          <a:p>
            <a:endParaRPr lang="en-US" dirty="0"/>
          </a:p>
          <a:p>
            <a:r>
              <a:rPr lang="en-US" dirty="0"/>
              <a:t>Essentially no loss of</a:t>
            </a:r>
            <a:br>
              <a:rPr lang="en-US" dirty="0"/>
            </a:br>
            <a:r>
              <a:rPr lang="en-US" dirty="0"/>
              <a:t>throughput seen (while</a:t>
            </a:r>
            <a:br>
              <a:rPr lang="en-US" dirty="0"/>
            </a:br>
            <a:r>
              <a:rPr lang="en-US" dirty="0"/>
              <a:t>enabling other backends</a:t>
            </a:r>
            <a:br>
              <a:rPr lang="en-US" dirty="0"/>
            </a:br>
            <a:r>
              <a:rPr lang="en-US" dirty="0"/>
              <a:t>with the same code)</a:t>
            </a:r>
          </a:p>
        </p:txBody>
      </p:sp>
      <p:sp>
        <p:nvSpPr>
          <p:cNvPr id="4" name="Slide Number Placeholder 3">
            <a:extLst>
              <a:ext uri="{FF2B5EF4-FFF2-40B4-BE49-F238E27FC236}">
                <a16:creationId xmlns:a16="http://schemas.microsoft.com/office/drawing/2014/main" id="{A038AE64-0C8B-635C-B165-3F808B991EA9}"/>
              </a:ext>
            </a:extLst>
          </p:cNvPr>
          <p:cNvSpPr>
            <a:spLocks noGrp="1"/>
          </p:cNvSpPr>
          <p:nvPr>
            <p:ph type="sldNum" sz="quarter" idx="12"/>
          </p:nvPr>
        </p:nvSpPr>
        <p:spPr/>
        <p:txBody>
          <a:bodyPr/>
          <a:lstStyle/>
          <a:p>
            <a:fld id="{0028B4D4-FF0B-7348-8D92-6EB93DDA7D4D}" type="slidenum">
              <a:rPr lang="en-US" smtClean="0"/>
              <a:t>57</a:t>
            </a:fld>
            <a:endParaRPr lang="en-US"/>
          </a:p>
        </p:txBody>
      </p:sp>
      <p:pic>
        <p:nvPicPr>
          <p:cNvPr id="5" name="Picture 4">
            <a:extLst>
              <a:ext uri="{FF2B5EF4-FFF2-40B4-BE49-F238E27FC236}">
                <a16:creationId xmlns:a16="http://schemas.microsoft.com/office/drawing/2014/main" id="{8E4A5CAE-3333-ED8D-C61E-5D735E470AAB}"/>
              </a:ext>
            </a:extLst>
          </p:cNvPr>
          <p:cNvPicPr>
            <a:picLocks noChangeAspect="1"/>
          </p:cNvPicPr>
          <p:nvPr/>
        </p:nvPicPr>
        <p:blipFill>
          <a:blip r:embed="rId2"/>
          <a:stretch>
            <a:fillRect/>
          </a:stretch>
        </p:blipFill>
        <p:spPr>
          <a:xfrm>
            <a:off x="5185913" y="1074517"/>
            <a:ext cx="6400799" cy="5102446"/>
          </a:xfrm>
          <a:prstGeom prst="rect">
            <a:avLst/>
          </a:prstGeom>
        </p:spPr>
      </p:pic>
      <p:sp>
        <p:nvSpPr>
          <p:cNvPr id="6" name="TextBox 5">
            <a:extLst>
              <a:ext uri="{FF2B5EF4-FFF2-40B4-BE49-F238E27FC236}">
                <a16:creationId xmlns:a16="http://schemas.microsoft.com/office/drawing/2014/main" id="{7D77F9BF-E8EF-502C-6B63-FF940F80A0A8}"/>
              </a:ext>
            </a:extLst>
          </p:cNvPr>
          <p:cNvSpPr txBox="1"/>
          <p:nvPr/>
        </p:nvSpPr>
        <p:spPr>
          <a:xfrm>
            <a:off x="5542208" y="6194297"/>
            <a:ext cx="1988108" cy="369332"/>
          </a:xfrm>
          <a:prstGeom prst="rect">
            <a:avLst/>
          </a:prstGeom>
          <a:noFill/>
        </p:spPr>
        <p:txBody>
          <a:bodyPr wrap="none" rtlCol="0">
            <a:spAutoFit/>
          </a:bodyPr>
          <a:lstStyle/>
          <a:p>
            <a:r>
              <a:rPr lang="en-US" dirty="0">
                <a:solidFill>
                  <a:srgbClr val="FFFF00"/>
                </a:solidFill>
                <a:hlinkClick r:id="rId3">
                  <a:extLst>
                    <a:ext uri="{A12FA001-AC4F-418D-AE19-62706E023703}">
                      <ahyp:hlinkClr xmlns:ahyp="http://schemas.microsoft.com/office/drawing/2018/hyperlinkcolor" val="tx"/>
                    </a:ext>
                  </a:extLst>
                </a:hlinkClick>
              </a:rPr>
              <a:t>CHEP presetnation</a:t>
            </a:r>
            <a:r>
              <a:rPr lang="en-US" dirty="0">
                <a:solidFill>
                  <a:srgbClr val="FFFF00"/>
                </a:solidFill>
              </a:rPr>
              <a:t> </a:t>
            </a:r>
          </a:p>
        </p:txBody>
      </p:sp>
    </p:spTree>
    <p:extLst>
      <p:ext uri="{BB962C8B-B14F-4D97-AF65-F5344CB8AC3E}">
        <p14:creationId xmlns:p14="http://schemas.microsoft.com/office/powerpoint/2010/main" val="318547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9362-56D1-18A3-8EE8-09A44C8DBA9E}"/>
              </a:ext>
            </a:extLst>
          </p:cNvPr>
          <p:cNvSpPr>
            <a:spLocks noGrp="1"/>
          </p:cNvSpPr>
          <p:nvPr>
            <p:ph type="title"/>
          </p:nvPr>
        </p:nvSpPr>
        <p:spPr/>
        <p:txBody>
          <a:bodyPr/>
          <a:lstStyle/>
          <a:p>
            <a:r>
              <a:rPr lang="en-US" dirty="0"/>
              <a:t>Example: SYCL</a:t>
            </a:r>
          </a:p>
        </p:txBody>
      </p:sp>
      <p:sp>
        <p:nvSpPr>
          <p:cNvPr id="3" name="Content Placeholder 2">
            <a:extLst>
              <a:ext uri="{FF2B5EF4-FFF2-40B4-BE49-F238E27FC236}">
                <a16:creationId xmlns:a16="http://schemas.microsoft.com/office/drawing/2014/main" id="{6C795EDB-053F-BF46-C5AD-A1C2EB4DC50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19C0F3-E0D1-C0BD-4CC2-A8FAC6E38191}"/>
              </a:ext>
            </a:extLst>
          </p:cNvPr>
          <p:cNvSpPr>
            <a:spLocks noGrp="1"/>
          </p:cNvSpPr>
          <p:nvPr>
            <p:ph type="sldNum" sz="quarter" idx="12"/>
          </p:nvPr>
        </p:nvSpPr>
        <p:spPr/>
        <p:txBody>
          <a:bodyPr/>
          <a:lstStyle/>
          <a:p>
            <a:fld id="{0028B4D4-FF0B-7348-8D92-6EB93DDA7D4D}" type="slidenum">
              <a:rPr lang="en-US" smtClean="0"/>
              <a:t>58</a:t>
            </a:fld>
            <a:endParaRPr lang="en-US"/>
          </a:p>
        </p:txBody>
      </p:sp>
      <p:pic>
        <p:nvPicPr>
          <p:cNvPr id="5" name="Picture 4">
            <a:extLst>
              <a:ext uri="{FF2B5EF4-FFF2-40B4-BE49-F238E27FC236}">
                <a16:creationId xmlns:a16="http://schemas.microsoft.com/office/drawing/2014/main" id="{F4A65D99-B2BF-8E71-F574-A42BB283083E}"/>
              </a:ext>
            </a:extLst>
          </p:cNvPr>
          <p:cNvPicPr>
            <a:picLocks noChangeAspect="1"/>
          </p:cNvPicPr>
          <p:nvPr/>
        </p:nvPicPr>
        <p:blipFill>
          <a:blip r:embed="rId2"/>
          <a:stretch>
            <a:fillRect/>
          </a:stretch>
        </p:blipFill>
        <p:spPr>
          <a:xfrm>
            <a:off x="473467" y="1112327"/>
            <a:ext cx="10326541" cy="5426585"/>
          </a:xfrm>
          <a:prstGeom prst="rect">
            <a:avLst/>
          </a:prstGeom>
        </p:spPr>
      </p:pic>
      <p:sp>
        <p:nvSpPr>
          <p:cNvPr id="6" name="TextBox 5">
            <a:extLst>
              <a:ext uri="{FF2B5EF4-FFF2-40B4-BE49-F238E27FC236}">
                <a16:creationId xmlns:a16="http://schemas.microsoft.com/office/drawing/2014/main" id="{C68F1699-BCEC-B2E4-F038-B4C009D7695D}"/>
              </a:ext>
            </a:extLst>
          </p:cNvPr>
          <p:cNvSpPr txBox="1"/>
          <p:nvPr/>
        </p:nvSpPr>
        <p:spPr>
          <a:xfrm>
            <a:off x="7655429" y="5745673"/>
            <a:ext cx="3144579" cy="369332"/>
          </a:xfrm>
          <a:prstGeom prst="rect">
            <a:avLst/>
          </a:prstGeom>
          <a:noFill/>
        </p:spPr>
        <p:txBody>
          <a:bodyPr wrap="none" rtlCol="0">
            <a:spAutoFit/>
          </a:bodyPr>
          <a:lstStyle/>
          <a:p>
            <a:r>
              <a:rPr lang="en-US" dirty="0">
                <a:hlinkClick r:id="rId3"/>
              </a:rPr>
              <a:t>https://www.khronos.org/sycl/</a:t>
            </a:r>
            <a:r>
              <a:rPr lang="en-US" dirty="0"/>
              <a:t> </a:t>
            </a:r>
          </a:p>
        </p:txBody>
      </p:sp>
    </p:spTree>
    <p:extLst>
      <p:ext uri="{BB962C8B-B14F-4D97-AF65-F5344CB8AC3E}">
        <p14:creationId xmlns:p14="http://schemas.microsoft.com/office/powerpoint/2010/main" val="2060565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951A-2EB4-381A-42B2-80E36E5137DD}"/>
              </a:ext>
            </a:extLst>
          </p:cNvPr>
          <p:cNvSpPr>
            <a:spLocks noGrp="1"/>
          </p:cNvSpPr>
          <p:nvPr>
            <p:ph type="title"/>
          </p:nvPr>
        </p:nvSpPr>
        <p:spPr/>
        <p:txBody>
          <a:bodyPr/>
          <a:lstStyle/>
          <a:p>
            <a:r>
              <a:rPr lang="en-US" dirty="0"/>
              <a:t>SYCL code </a:t>
            </a:r>
            <a:br>
              <a:rPr lang="en-US" dirty="0"/>
            </a:br>
            <a:r>
              <a:rPr lang="en-US" dirty="0"/>
              <a:t>example..</a:t>
            </a:r>
          </a:p>
        </p:txBody>
      </p:sp>
      <p:pic>
        <p:nvPicPr>
          <p:cNvPr id="6" name="Content Placeholder 5">
            <a:extLst>
              <a:ext uri="{FF2B5EF4-FFF2-40B4-BE49-F238E27FC236}">
                <a16:creationId xmlns:a16="http://schemas.microsoft.com/office/drawing/2014/main" id="{14283F9F-99C1-A6F8-418E-174932235D86}"/>
              </a:ext>
            </a:extLst>
          </p:cNvPr>
          <p:cNvPicPr>
            <a:picLocks noGrp="1" noChangeAspect="1"/>
          </p:cNvPicPr>
          <p:nvPr>
            <p:ph idx="1"/>
          </p:nvPr>
        </p:nvPicPr>
        <p:blipFill>
          <a:blip r:embed="rId2"/>
          <a:srcRect l="33776" t="16954" r="2197" b="35700"/>
          <a:stretch>
            <a:fillRect/>
          </a:stretch>
        </p:blipFill>
        <p:spPr>
          <a:xfrm>
            <a:off x="2953466" y="50586"/>
            <a:ext cx="6783861" cy="6756828"/>
          </a:xfrm>
        </p:spPr>
      </p:pic>
      <p:sp>
        <p:nvSpPr>
          <p:cNvPr id="4" name="Slide Number Placeholder 3">
            <a:extLst>
              <a:ext uri="{FF2B5EF4-FFF2-40B4-BE49-F238E27FC236}">
                <a16:creationId xmlns:a16="http://schemas.microsoft.com/office/drawing/2014/main" id="{1239E9B8-CBB6-F017-91B1-960FBB144A55}"/>
              </a:ext>
            </a:extLst>
          </p:cNvPr>
          <p:cNvSpPr>
            <a:spLocks noGrp="1"/>
          </p:cNvSpPr>
          <p:nvPr>
            <p:ph type="sldNum" sz="quarter" idx="12"/>
          </p:nvPr>
        </p:nvSpPr>
        <p:spPr/>
        <p:txBody>
          <a:bodyPr/>
          <a:lstStyle/>
          <a:p>
            <a:fld id="{0028B4D4-FF0B-7348-8D92-6EB93DDA7D4D}" type="slidenum">
              <a:rPr lang="en-US" smtClean="0"/>
              <a:t>59</a:t>
            </a:fld>
            <a:endParaRPr lang="en-US"/>
          </a:p>
        </p:txBody>
      </p:sp>
    </p:spTree>
    <p:extLst>
      <p:ext uri="{BB962C8B-B14F-4D97-AF65-F5344CB8AC3E}">
        <p14:creationId xmlns:p14="http://schemas.microsoft.com/office/powerpoint/2010/main" val="3946925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17B84-8CA7-1B78-01F8-C62E1F7CD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FAA5CC-5608-8A5B-6384-608A1EE34D52}"/>
              </a:ext>
            </a:extLst>
          </p:cNvPr>
          <p:cNvSpPr>
            <a:spLocks noGrp="1"/>
          </p:cNvSpPr>
          <p:nvPr>
            <p:ph type="title"/>
          </p:nvPr>
        </p:nvSpPr>
        <p:spPr/>
        <p:txBody>
          <a:bodyPr/>
          <a:lstStyle/>
          <a:p>
            <a:r>
              <a:rPr lang="en-US" dirty="0"/>
              <a:t>How can we get our science done faster?</a:t>
            </a:r>
          </a:p>
        </p:txBody>
      </p:sp>
      <p:sp>
        <p:nvSpPr>
          <p:cNvPr id="3" name="Content Placeholder 2">
            <a:extLst>
              <a:ext uri="{FF2B5EF4-FFF2-40B4-BE49-F238E27FC236}">
                <a16:creationId xmlns:a16="http://schemas.microsoft.com/office/drawing/2014/main" id="{A2E07D5D-7980-484E-C906-AD7D9581E55E}"/>
              </a:ext>
            </a:extLst>
          </p:cNvPr>
          <p:cNvSpPr>
            <a:spLocks noGrp="1"/>
          </p:cNvSpPr>
          <p:nvPr>
            <p:ph idx="1"/>
          </p:nvPr>
        </p:nvSpPr>
        <p:spPr>
          <a:xfrm>
            <a:off x="284408" y="1325562"/>
            <a:ext cx="11069392" cy="5030787"/>
          </a:xfrm>
        </p:spPr>
        <p:txBody>
          <a:bodyPr/>
          <a:lstStyle/>
          <a:p>
            <a:r>
              <a:rPr lang="en-US" dirty="0"/>
              <a:t>Reduce the complexity of algorithms in the application</a:t>
            </a:r>
          </a:p>
          <a:p>
            <a:pPr lvl="1"/>
            <a:r>
              <a:rPr lang="en-US" dirty="0"/>
              <a:t>Write better code</a:t>
            </a:r>
          </a:p>
          <a:p>
            <a:pPr lvl="1"/>
            <a:r>
              <a:rPr lang="en-US" dirty="0"/>
              <a:t>Consider approximations</a:t>
            </a:r>
          </a:p>
          <a:p>
            <a:pPr lvl="1"/>
            <a:r>
              <a:rPr lang="en-US" dirty="0"/>
              <a:t>Consider needed/appropriate numerical precision</a:t>
            </a:r>
          </a:p>
          <a:p>
            <a:endParaRPr lang="en-US" dirty="0"/>
          </a:p>
          <a:p>
            <a:r>
              <a:rPr lang="en-US" dirty="0">
                <a:solidFill>
                  <a:schemeClr val="bg1">
                    <a:lumMod val="50000"/>
                  </a:schemeClr>
                </a:solidFill>
              </a:rPr>
              <a:t>Increase the speed and capacity of the compute</a:t>
            </a:r>
          </a:p>
          <a:p>
            <a:pPr lvl="1"/>
            <a:r>
              <a:rPr lang="en-US" dirty="0">
                <a:solidFill>
                  <a:schemeClr val="bg1">
                    <a:lumMod val="50000"/>
                  </a:schemeClr>
                </a:solidFill>
              </a:rPr>
              <a:t>Increase clock frequency</a:t>
            </a:r>
          </a:p>
          <a:p>
            <a:endParaRPr lang="en-US" dirty="0">
              <a:solidFill>
                <a:schemeClr val="bg1">
                  <a:lumMod val="50000"/>
                </a:schemeClr>
              </a:solidFill>
            </a:endParaRPr>
          </a:p>
          <a:p>
            <a:r>
              <a:rPr lang="en-US" dirty="0">
                <a:solidFill>
                  <a:schemeClr val="bg1">
                    <a:lumMod val="50000"/>
                  </a:schemeClr>
                </a:solidFill>
              </a:rPr>
              <a:t>Find tasks within the application that can be performed in parallel</a:t>
            </a:r>
          </a:p>
          <a:p>
            <a:endParaRPr lang="en-US" dirty="0"/>
          </a:p>
        </p:txBody>
      </p:sp>
      <p:sp>
        <p:nvSpPr>
          <p:cNvPr id="4" name="Slide Number Placeholder 3">
            <a:extLst>
              <a:ext uri="{FF2B5EF4-FFF2-40B4-BE49-F238E27FC236}">
                <a16:creationId xmlns:a16="http://schemas.microsoft.com/office/drawing/2014/main" id="{F5F9FE7E-D388-4FE5-C5C5-5A8D51F45AB8}"/>
              </a:ext>
            </a:extLst>
          </p:cNvPr>
          <p:cNvSpPr>
            <a:spLocks noGrp="1"/>
          </p:cNvSpPr>
          <p:nvPr>
            <p:ph type="sldNum" sz="quarter" idx="12"/>
          </p:nvPr>
        </p:nvSpPr>
        <p:spPr/>
        <p:txBody>
          <a:bodyPr/>
          <a:lstStyle/>
          <a:p>
            <a:fld id="{0028B4D4-FF0B-7348-8D92-6EB93DDA7D4D}" type="slidenum">
              <a:rPr lang="en-US" smtClean="0"/>
              <a:t>6</a:t>
            </a:fld>
            <a:endParaRPr lang="en-US"/>
          </a:p>
        </p:txBody>
      </p:sp>
    </p:spTree>
    <p:extLst>
      <p:ext uri="{BB962C8B-B14F-4D97-AF65-F5344CB8AC3E}">
        <p14:creationId xmlns:p14="http://schemas.microsoft.com/office/powerpoint/2010/main" val="28667382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7119FA-B165-351E-7ED3-2779D5E6C8C2}"/>
              </a:ext>
            </a:extLst>
          </p:cNvPr>
          <p:cNvSpPr/>
          <p:nvPr/>
        </p:nvSpPr>
        <p:spPr>
          <a:xfrm>
            <a:off x="6455664" y="1883664"/>
            <a:ext cx="5663184" cy="38587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3C6F2-FADA-414E-250F-A27BFB8692C4}"/>
              </a:ext>
            </a:extLst>
          </p:cNvPr>
          <p:cNvSpPr>
            <a:spLocks noGrp="1"/>
          </p:cNvSpPr>
          <p:nvPr>
            <p:ph type="title"/>
          </p:nvPr>
        </p:nvSpPr>
        <p:spPr/>
        <p:txBody>
          <a:bodyPr/>
          <a:lstStyle/>
          <a:p>
            <a:r>
              <a:rPr lang="en-US" dirty="0"/>
              <a:t>Libraries for scaling codes to large problems: MPI</a:t>
            </a:r>
          </a:p>
        </p:txBody>
      </p:sp>
      <p:sp>
        <p:nvSpPr>
          <p:cNvPr id="3" name="Content Placeholder 2">
            <a:extLst>
              <a:ext uri="{FF2B5EF4-FFF2-40B4-BE49-F238E27FC236}">
                <a16:creationId xmlns:a16="http://schemas.microsoft.com/office/drawing/2014/main" id="{E1A773D4-5D97-2EA2-587A-72ED6B9CA241}"/>
              </a:ext>
            </a:extLst>
          </p:cNvPr>
          <p:cNvSpPr>
            <a:spLocks noGrp="1"/>
          </p:cNvSpPr>
          <p:nvPr>
            <p:ph idx="1"/>
          </p:nvPr>
        </p:nvSpPr>
        <p:spPr>
          <a:xfrm>
            <a:off x="138104" y="1624799"/>
            <a:ext cx="6189544" cy="4515588"/>
          </a:xfrm>
        </p:spPr>
        <p:txBody>
          <a:bodyPr>
            <a:normAutofit lnSpcReduction="10000"/>
          </a:bodyPr>
          <a:lstStyle/>
          <a:p>
            <a:r>
              <a:rPr lang="en-US" dirty="0"/>
              <a:t>Message Passing Interface (MPI) is interface defining a model of parallel computing where each parallel process has its own local memory, and data must be explicitly shared by passing messages between processes.  </a:t>
            </a:r>
          </a:p>
          <a:p>
            <a:r>
              <a:rPr lang="en-US" dirty="0"/>
              <a:t>Using MPI allows programs to scale beyond the processors and shared memory of a single compute server, to the </a:t>
            </a:r>
            <a:r>
              <a:rPr lang="en-US" i="1" dirty="0"/>
              <a:t>distributed memory</a:t>
            </a:r>
            <a:r>
              <a:rPr lang="en-US" dirty="0"/>
              <a:t> and processors of multiple compute servers combined together.</a:t>
            </a:r>
          </a:p>
        </p:txBody>
      </p:sp>
      <p:sp>
        <p:nvSpPr>
          <p:cNvPr id="4" name="Slide Number Placeholder 3">
            <a:extLst>
              <a:ext uri="{FF2B5EF4-FFF2-40B4-BE49-F238E27FC236}">
                <a16:creationId xmlns:a16="http://schemas.microsoft.com/office/drawing/2014/main" id="{FD0E0284-FC01-E76A-CDAE-DDA8F7218244}"/>
              </a:ext>
            </a:extLst>
          </p:cNvPr>
          <p:cNvSpPr>
            <a:spLocks noGrp="1"/>
          </p:cNvSpPr>
          <p:nvPr>
            <p:ph type="sldNum" sz="quarter" idx="12"/>
          </p:nvPr>
        </p:nvSpPr>
        <p:spPr/>
        <p:txBody>
          <a:bodyPr/>
          <a:lstStyle/>
          <a:p>
            <a:fld id="{0028B4D4-FF0B-7348-8D92-6EB93DDA7D4D}" type="slidenum">
              <a:rPr lang="en-US" smtClean="0"/>
              <a:t>60</a:t>
            </a:fld>
            <a:endParaRPr lang="en-US"/>
          </a:p>
        </p:txBody>
      </p:sp>
      <p:pic>
        <p:nvPicPr>
          <p:cNvPr id="1026" name="Picture 2" descr="LaunchMPI">
            <a:extLst>
              <a:ext uri="{FF2B5EF4-FFF2-40B4-BE49-F238E27FC236}">
                <a16:creationId xmlns:a16="http://schemas.microsoft.com/office/drawing/2014/main" id="{55F981C4-F5A4-EE12-0951-A7A481CC8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031" y="2152138"/>
            <a:ext cx="5433719" cy="316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529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4975-FB03-31A9-FCBA-1DFA1DAA5F60}"/>
              </a:ext>
            </a:extLst>
          </p:cNvPr>
          <p:cNvSpPr>
            <a:spLocks noGrp="1"/>
          </p:cNvSpPr>
          <p:nvPr>
            <p:ph type="title"/>
          </p:nvPr>
        </p:nvSpPr>
        <p:spPr/>
        <p:txBody>
          <a:bodyPr/>
          <a:lstStyle/>
          <a:p>
            <a:r>
              <a:rPr lang="en-US" dirty="0"/>
              <a:t>Another library for horizontal scaling but for Python: </a:t>
            </a:r>
            <a:r>
              <a:rPr lang="en-US" dirty="0" err="1"/>
              <a:t>Dask</a:t>
            </a:r>
            <a:endParaRPr lang="en-US" dirty="0"/>
          </a:p>
        </p:txBody>
      </p:sp>
      <p:sp>
        <p:nvSpPr>
          <p:cNvPr id="3" name="Content Placeholder 2">
            <a:extLst>
              <a:ext uri="{FF2B5EF4-FFF2-40B4-BE49-F238E27FC236}">
                <a16:creationId xmlns:a16="http://schemas.microsoft.com/office/drawing/2014/main" id="{BBEF4F87-02DF-9EBA-DE4B-79B591876DA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BB2666F-AEEE-15C8-8A2E-71616647133B}"/>
              </a:ext>
            </a:extLst>
          </p:cNvPr>
          <p:cNvSpPr>
            <a:spLocks noGrp="1"/>
          </p:cNvSpPr>
          <p:nvPr>
            <p:ph type="sldNum" sz="quarter" idx="12"/>
          </p:nvPr>
        </p:nvSpPr>
        <p:spPr/>
        <p:txBody>
          <a:bodyPr/>
          <a:lstStyle/>
          <a:p>
            <a:fld id="{0028B4D4-FF0B-7348-8D92-6EB93DDA7D4D}" type="slidenum">
              <a:rPr lang="en-US" smtClean="0"/>
              <a:t>61</a:t>
            </a:fld>
            <a:endParaRPr lang="en-US"/>
          </a:p>
        </p:txBody>
      </p:sp>
      <p:pic>
        <p:nvPicPr>
          <p:cNvPr id="5" name="Picture 4">
            <a:extLst>
              <a:ext uri="{FF2B5EF4-FFF2-40B4-BE49-F238E27FC236}">
                <a16:creationId xmlns:a16="http://schemas.microsoft.com/office/drawing/2014/main" id="{685371AD-1612-026C-AF14-D8741386CF56}"/>
              </a:ext>
            </a:extLst>
          </p:cNvPr>
          <p:cNvPicPr>
            <a:picLocks noChangeAspect="1"/>
          </p:cNvPicPr>
          <p:nvPr/>
        </p:nvPicPr>
        <p:blipFill>
          <a:blip r:embed="rId2"/>
          <a:stretch>
            <a:fillRect/>
          </a:stretch>
        </p:blipFill>
        <p:spPr>
          <a:xfrm>
            <a:off x="618744" y="1307274"/>
            <a:ext cx="10280904" cy="5023139"/>
          </a:xfrm>
          <a:prstGeom prst="rect">
            <a:avLst/>
          </a:prstGeom>
        </p:spPr>
      </p:pic>
    </p:spTree>
    <p:extLst>
      <p:ext uri="{BB962C8B-B14F-4D97-AF65-F5344CB8AC3E}">
        <p14:creationId xmlns:p14="http://schemas.microsoft.com/office/powerpoint/2010/main" val="27753501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43A2-74FE-87F8-C78E-EAE4A7AEC707}"/>
              </a:ext>
            </a:extLst>
          </p:cNvPr>
          <p:cNvSpPr>
            <a:spLocks noGrp="1"/>
          </p:cNvSpPr>
          <p:nvPr>
            <p:ph type="title"/>
          </p:nvPr>
        </p:nvSpPr>
        <p:spPr/>
        <p:txBody>
          <a:bodyPr/>
          <a:lstStyle/>
          <a:p>
            <a:r>
              <a:rPr lang="en-US" dirty="0"/>
              <a:t>Scientific Python on GPUs</a:t>
            </a:r>
          </a:p>
        </p:txBody>
      </p:sp>
      <p:sp>
        <p:nvSpPr>
          <p:cNvPr id="3" name="Text Placeholder 2">
            <a:extLst>
              <a:ext uri="{FF2B5EF4-FFF2-40B4-BE49-F238E27FC236}">
                <a16:creationId xmlns:a16="http://schemas.microsoft.com/office/drawing/2014/main" id="{230104BE-B6B2-257D-C618-3C01BD6E40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EF906F-4A67-11C2-77E2-C5A31D244AB9}"/>
              </a:ext>
            </a:extLst>
          </p:cNvPr>
          <p:cNvSpPr>
            <a:spLocks noGrp="1"/>
          </p:cNvSpPr>
          <p:nvPr>
            <p:ph type="sldNum" sz="quarter" idx="12"/>
          </p:nvPr>
        </p:nvSpPr>
        <p:spPr/>
        <p:txBody>
          <a:bodyPr/>
          <a:lstStyle/>
          <a:p>
            <a:fld id="{0028B4D4-FF0B-7348-8D92-6EB93DDA7D4D}" type="slidenum">
              <a:rPr lang="en-US" smtClean="0"/>
              <a:t>62</a:t>
            </a:fld>
            <a:endParaRPr lang="en-US"/>
          </a:p>
        </p:txBody>
      </p:sp>
    </p:spTree>
    <p:extLst>
      <p:ext uri="{BB962C8B-B14F-4D97-AF65-F5344CB8AC3E}">
        <p14:creationId xmlns:p14="http://schemas.microsoft.com/office/powerpoint/2010/main" val="1367894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DCC5-8EDA-3E8B-22AC-6867E2C3FC33}"/>
              </a:ext>
            </a:extLst>
          </p:cNvPr>
          <p:cNvSpPr>
            <a:spLocks noGrp="1"/>
          </p:cNvSpPr>
          <p:nvPr>
            <p:ph type="title"/>
          </p:nvPr>
        </p:nvSpPr>
        <p:spPr/>
        <p:txBody>
          <a:bodyPr/>
          <a:lstStyle/>
          <a:p>
            <a:r>
              <a:rPr lang="en-US" dirty="0"/>
              <a:t>Python and GPU</a:t>
            </a:r>
          </a:p>
        </p:txBody>
      </p:sp>
      <p:sp>
        <p:nvSpPr>
          <p:cNvPr id="3" name="Content Placeholder 2">
            <a:extLst>
              <a:ext uri="{FF2B5EF4-FFF2-40B4-BE49-F238E27FC236}">
                <a16:creationId xmlns:a16="http://schemas.microsoft.com/office/drawing/2014/main" id="{B453AF7B-0FDC-3595-2F82-30209F70C94A}"/>
              </a:ext>
            </a:extLst>
          </p:cNvPr>
          <p:cNvSpPr>
            <a:spLocks noGrp="1"/>
          </p:cNvSpPr>
          <p:nvPr>
            <p:ph idx="1"/>
          </p:nvPr>
        </p:nvSpPr>
        <p:spPr/>
        <p:txBody>
          <a:bodyPr/>
          <a:lstStyle/>
          <a:p>
            <a:pPr marL="0" indent="0">
              <a:buNone/>
            </a:pPr>
            <a:r>
              <a:rPr lang="en-US" dirty="0"/>
              <a:t>Our introduction to array-oriented programming started by addressing Python's slowness (or the slowness of interactive environments in general). </a:t>
            </a:r>
          </a:p>
          <a:p>
            <a:pPr marL="0" indent="0">
              <a:buNone/>
            </a:pPr>
            <a:r>
              <a:rPr lang="en-US" dirty="0"/>
              <a:t>But GPUs are also best addressed in an array-at-a-time fashion: the memory layout explicitly favors arrays over objects addressed by pointers or references (even in C++). </a:t>
            </a:r>
          </a:p>
          <a:p>
            <a:pPr marL="0" indent="0">
              <a:buNone/>
            </a:pPr>
            <a:r>
              <a:rPr lang="en-US" dirty="0"/>
              <a:t>It should not be a surprise, then, that Python's GPU libraries are array libraries.</a:t>
            </a:r>
          </a:p>
        </p:txBody>
      </p:sp>
      <p:sp>
        <p:nvSpPr>
          <p:cNvPr id="4" name="Slide Number Placeholder 3">
            <a:extLst>
              <a:ext uri="{FF2B5EF4-FFF2-40B4-BE49-F238E27FC236}">
                <a16:creationId xmlns:a16="http://schemas.microsoft.com/office/drawing/2014/main" id="{1B2B774B-BD21-0076-C8A1-478DE6FEEBE3}"/>
              </a:ext>
            </a:extLst>
          </p:cNvPr>
          <p:cNvSpPr>
            <a:spLocks noGrp="1"/>
          </p:cNvSpPr>
          <p:nvPr>
            <p:ph type="sldNum" sz="quarter" idx="12"/>
          </p:nvPr>
        </p:nvSpPr>
        <p:spPr/>
        <p:txBody>
          <a:bodyPr/>
          <a:lstStyle/>
          <a:p>
            <a:fld id="{0028B4D4-FF0B-7348-8D92-6EB93DDA7D4D}" type="slidenum">
              <a:rPr lang="en-US" smtClean="0"/>
              <a:t>63</a:t>
            </a:fld>
            <a:endParaRPr lang="en-US"/>
          </a:p>
        </p:txBody>
      </p:sp>
    </p:spTree>
    <p:extLst>
      <p:ext uri="{BB962C8B-B14F-4D97-AF65-F5344CB8AC3E}">
        <p14:creationId xmlns:p14="http://schemas.microsoft.com/office/powerpoint/2010/main" val="1289338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AE62-E0A8-5BC1-731A-EF34543FC1EE}"/>
              </a:ext>
            </a:extLst>
          </p:cNvPr>
          <p:cNvSpPr>
            <a:spLocks noGrp="1"/>
          </p:cNvSpPr>
          <p:nvPr>
            <p:ph type="title"/>
          </p:nvPr>
        </p:nvSpPr>
        <p:spPr/>
        <p:txBody>
          <a:bodyPr/>
          <a:lstStyle/>
          <a:p>
            <a:r>
              <a:rPr lang="en-US" dirty="0"/>
              <a:t>Python and ML</a:t>
            </a:r>
          </a:p>
        </p:txBody>
      </p:sp>
      <p:sp>
        <p:nvSpPr>
          <p:cNvPr id="3" name="Content Placeholder 2">
            <a:extLst>
              <a:ext uri="{FF2B5EF4-FFF2-40B4-BE49-F238E27FC236}">
                <a16:creationId xmlns:a16="http://schemas.microsoft.com/office/drawing/2014/main" id="{45CB695F-B052-51F8-B937-BB24BA6B8EC6}"/>
              </a:ext>
            </a:extLst>
          </p:cNvPr>
          <p:cNvSpPr>
            <a:spLocks noGrp="1"/>
          </p:cNvSpPr>
          <p:nvPr>
            <p:ph idx="1"/>
          </p:nvPr>
        </p:nvSpPr>
        <p:spPr/>
        <p:txBody>
          <a:bodyPr/>
          <a:lstStyle/>
          <a:p>
            <a:r>
              <a:rPr lang="en-US" dirty="0"/>
              <a:t>Most users of GPUs in Python are using them for Machine Learning (ML).</a:t>
            </a:r>
          </a:p>
          <a:p>
            <a:endParaRPr lang="en-US" dirty="0"/>
          </a:p>
          <a:p>
            <a:r>
              <a:rPr lang="en-US" dirty="0"/>
              <a:t>Since ML libraries are focused on ML, rather than programming in general, they provide an interface that is identical for CPUs and GPUs, usually by a device flag in the array object. </a:t>
            </a:r>
          </a:p>
          <a:p>
            <a:pPr lvl="1"/>
            <a:r>
              <a:rPr lang="en-US" dirty="0"/>
              <a:t>Switching from device="</a:t>
            </a:r>
            <a:r>
              <a:rPr lang="en-US" dirty="0" err="1"/>
              <a:t>cpu</a:t>
            </a:r>
            <a:r>
              <a:rPr lang="en-US" dirty="0"/>
              <a:t>" to device="</a:t>
            </a:r>
            <a:r>
              <a:rPr lang="en-US" dirty="0" err="1"/>
              <a:t>cuda"simply</a:t>
            </a:r>
            <a:r>
              <a:rPr lang="en-US" dirty="0"/>
              <a:t> speeds up the calculation by an order of magnitude with no other changes.</a:t>
            </a:r>
          </a:p>
          <a:p>
            <a:endParaRPr lang="en-US" dirty="0"/>
          </a:p>
          <a:p>
            <a:r>
              <a:rPr lang="en-US" dirty="0"/>
              <a:t>In this lesson, we'll focus on GPU programming in which the differences from CPU programming are visible.</a:t>
            </a:r>
          </a:p>
          <a:p>
            <a:endParaRPr lang="en-US" dirty="0"/>
          </a:p>
        </p:txBody>
      </p:sp>
      <p:sp>
        <p:nvSpPr>
          <p:cNvPr id="4" name="Slide Number Placeholder 3">
            <a:extLst>
              <a:ext uri="{FF2B5EF4-FFF2-40B4-BE49-F238E27FC236}">
                <a16:creationId xmlns:a16="http://schemas.microsoft.com/office/drawing/2014/main" id="{00D5F616-BAAA-6CF4-E9A6-9F4074A89B7B}"/>
              </a:ext>
            </a:extLst>
          </p:cNvPr>
          <p:cNvSpPr>
            <a:spLocks noGrp="1"/>
          </p:cNvSpPr>
          <p:nvPr>
            <p:ph type="sldNum" sz="quarter" idx="12"/>
          </p:nvPr>
        </p:nvSpPr>
        <p:spPr/>
        <p:txBody>
          <a:bodyPr/>
          <a:lstStyle/>
          <a:p>
            <a:fld id="{0028B4D4-FF0B-7348-8D92-6EB93DDA7D4D}" type="slidenum">
              <a:rPr lang="en-US" smtClean="0"/>
              <a:t>64</a:t>
            </a:fld>
            <a:endParaRPr lang="en-US"/>
          </a:p>
        </p:txBody>
      </p:sp>
    </p:spTree>
    <p:extLst>
      <p:ext uri="{BB962C8B-B14F-4D97-AF65-F5344CB8AC3E}">
        <p14:creationId xmlns:p14="http://schemas.microsoft.com/office/powerpoint/2010/main" val="2397381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5871-A5A5-9195-BD16-D6A342A487FC}"/>
              </a:ext>
            </a:extLst>
          </p:cNvPr>
          <p:cNvSpPr>
            <a:spLocks noGrp="1"/>
          </p:cNvSpPr>
          <p:nvPr>
            <p:ph type="title"/>
          </p:nvPr>
        </p:nvSpPr>
        <p:spPr/>
        <p:txBody>
          <a:bodyPr/>
          <a:lstStyle/>
          <a:p>
            <a:r>
              <a:rPr lang="en-US" dirty="0"/>
              <a:t>Most libraries specifically address CUDA, Nvidia's brand of GPU programming</a:t>
            </a:r>
          </a:p>
        </p:txBody>
      </p:sp>
      <p:sp>
        <p:nvSpPr>
          <p:cNvPr id="3" name="Content Placeholder 2">
            <a:extLst>
              <a:ext uri="{FF2B5EF4-FFF2-40B4-BE49-F238E27FC236}">
                <a16:creationId xmlns:a16="http://schemas.microsoft.com/office/drawing/2014/main" id="{AE928F8F-8DB3-22E0-2546-E7F65DA91DEC}"/>
              </a:ext>
            </a:extLst>
          </p:cNvPr>
          <p:cNvSpPr>
            <a:spLocks noGrp="1"/>
          </p:cNvSpPr>
          <p:nvPr>
            <p:ph idx="1"/>
          </p:nvPr>
        </p:nvSpPr>
        <p:spPr/>
        <p:txBody>
          <a:bodyPr/>
          <a:lstStyle/>
          <a:p>
            <a:r>
              <a:rPr lang="en-US" dirty="0"/>
              <a:t>This reflects the very tight monopoly Nvidia has on GPUs for general-purpose programming. </a:t>
            </a:r>
          </a:p>
          <a:p>
            <a:pPr lvl="1"/>
            <a:r>
              <a:rPr lang="en-US" dirty="0">
                <a:solidFill>
                  <a:srgbClr val="FFFF00"/>
                </a:solidFill>
                <a:hlinkClick r:id="rId2">
                  <a:extLst>
                    <a:ext uri="{A12FA001-AC4F-418D-AE19-62706E023703}">
                      <ahyp:hlinkClr xmlns:ahyp="http://schemas.microsoft.com/office/drawing/2018/hyperlinkcolor" val="tx"/>
                    </a:ext>
                  </a:extLst>
                </a:hlinkClick>
              </a:rPr>
              <a:t>CuPy has </a:t>
            </a:r>
            <a:r>
              <a:rPr lang="en-US" i="1" dirty="0">
                <a:solidFill>
                  <a:srgbClr val="FFFF00"/>
                </a:solidFill>
                <a:hlinkClick r:id="rId2">
                  <a:extLst>
                    <a:ext uri="{A12FA001-AC4F-418D-AE19-62706E023703}">
                      <ahyp:hlinkClr xmlns:ahyp="http://schemas.microsoft.com/office/drawing/2018/hyperlinkcolor" val="tx"/>
                    </a:ext>
                  </a:extLst>
                </a:hlinkClick>
              </a:rPr>
              <a:t>experimental</a:t>
            </a:r>
            <a:r>
              <a:rPr lang="en-US" dirty="0">
                <a:solidFill>
                  <a:srgbClr val="FFFF00"/>
                </a:solidFill>
                <a:hlinkClick r:id="rId2">
                  <a:extLst>
                    <a:ext uri="{A12FA001-AC4F-418D-AE19-62706E023703}">
                      <ahyp:hlinkClr xmlns:ahyp="http://schemas.microsoft.com/office/drawing/2018/hyperlinkcolor" val="tx"/>
                    </a:ext>
                  </a:extLst>
                </a:hlinkClick>
              </a:rPr>
              <a:t> support for AMD</a:t>
            </a:r>
            <a:r>
              <a:rPr lang="en-US" dirty="0">
                <a:solidFill>
                  <a:srgbClr val="FFFF00"/>
                </a:solidFill>
              </a:rPr>
              <a:t> </a:t>
            </a:r>
            <a:r>
              <a:rPr lang="en-US" dirty="0"/>
              <a:t>but </a:t>
            </a:r>
            <a:r>
              <a:rPr lang="en-US" dirty="0">
                <a:solidFill>
                  <a:srgbClr val="FFFF00"/>
                </a:solidFill>
                <a:hlinkClick r:id="rId3">
                  <a:extLst>
                    <a:ext uri="{A12FA001-AC4F-418D-AE19-62706E023703}">
                      <ahyp:hlinkClr xmlns:ahyp="http://schemas.microsoft.com/office/drawing/2018/hyperlinkcolor" val="tx"/>
                    </a:ext>
                  </a:extLst>
                </a:hlinkClick>
              </a:rPr>
              <a:t>Numba deprecated support for AMD</a:t>
            </a:r>
            <a:r>
              <a:rPr lang="en-US" dirty="0">
                <a:solidFill>
                  <a:srgbClr val="FFFF00"/>
                </a:solidFill>
              </a:rPr>
              <a:t> </a:t>
            </a:r>
            <a:r>
              <a:rPr lang="en-US" dirty="0"/>
              <a:t>due to lack of community interest. </a:t>
            </a:r>
          </a:p>
          <a:p>
            <a:pPr lvl="1"/>
            <a:r>
              <a:rPr lang="en-US" dirty="0"/>
              <a:t>There are Python projects that support</a:t>
            </a:r>
            <a:r>
              <a:rPr lang="en-US" dirty="0">
                <a:solidFill>
                  <a:srgbClr val="FFFF00"/>
                </a:solidFill>
              </a:rPr>
              <a:t> </a:t>
            </a:r>
            <a:r>
              <a:rPr lang="en-US" dirty="0">
                <a:solidFill>
                  <a:srgbClr val="FFFF00"/>
                </a:solidFill>
                <a:hlinkClick r:id="rId4">
                  <a:extLst>
                    <a:ext uri="{A12FA001-AC4F-418D-AE19-62706E023703}">
                      <ahyp:hlinkClr xmlns:ahyp="http://schemas.microsoft.com/office/drawing/2018/hyperlinkcolor" val="tx"/>
                    </a:ext>
                  </a:extLst>
                </a:hlinkClick>
              </a:rPr>
              <a:t>OpenCL</a:t>
            </a:r>
            <a:r>
              <a:rPr lang="en-US" dirty="0"/>
              <a:t>, </a:t>
            </a:r>
            <a:r>
              <a:rPr lang="en-US" dirty="0">
                <a:solidFill>
                  <a:srgbClr val="FFFF00"/>
                </a:solidFill>
                <a:hlinkClick r:id="rId5">
                  <a:extLst>
                    <a:ext uri="{A12FA001-AC4F-418D-AE19-62706E023703}">
                      <ahyp:hlinkClr xmlns:ahyp="http://schemas.microsoft.com/office/drawing/2018/hyperlinkcolor" val="tx"/>
                    </a:ext>
                  </a:extLst>
                </a:hlinkClick>
              </a:rPr>
              <a:t>Vulkan</a:t>
            </a:r>
            <a:r>
              <a:rPr lang="en-US" dirty="0"/>
              <a:t>, </a:t>
            </a:r>
            <a:r>
              <a:rPr lang="en-US" dirty="0">
                <a:solidFill>
                  <a:srgbClr val="FFFF00"/>
                </a:solidFill>
                <a:hlinkClick r:id="rId6">
                  <a:extLst>
                    <a:ext uri="{A12FA001-AC4F-418D-AE19-62706E023703}">
                      <ahyp:hlinkClr xmlns:ahyp="http://schemas.microsoft.com/office/drawing/2018/hyperlinkcolor" val="tx"/>
                    </a:ext>
                  </a:extLst>
                </a:hlinkClick>
              </a:rPr>
              <a:t>Kokkos</a:t>
            </a:r>
            <a:r>
              <a:rPr lang="en-US" dirty="0"/>
              <a:t>, and</a:t>
            </a:r>
            <a:r>
              <a:rPr lang="en-US" dirty="0">
                <a:solidFill>
                  <a:srgbClr val="FFFF00"/>
                </a:solidFill>
              </a:rPr>
              <a:t> </a:t>
            </a:r>
            <a:r>
              <a:rPr lang="en-US" dirty="0">
                <a:solidFill>
                  <a:srgbClr val="FFFF00"/>
                </a:solidFill>
                <a:hlinkClick r:id="rId7">
                  <a:extLst>
                    <a:ext uri="{A12FA001-AC4F-418D-AE19-62706E023703}">
                      <ahyp:hlinkClr xmlns:ahyp="http://schemas.microsoft.com/office/drawing/2018/hyperlinkcolor" val="tx"/>
                    </a:ext>
                  </a:extLst>
                </a:hlinkClick>
              </a:rPr>
              <a:t>SYCL</a:t>
            </a:r>
            <a:r>
              <a:rPr lang="en-US" dirty="0"/>
              <a:t>.</a:t>
            </a:r>
          </a:p>
          <a:p>
            <a:endParaRPr lang="en-US" dirty="0"/>
          </a:p>
          <a:p>
            <a:r>
              <a:rPr lang="en-US" dirty="0"/>
              <a:t>Unfortunately, this excludes many laptops, including all MacOS: CUDA is something you'll more likely use on a data center than a laptop.</a:t>
            </a:r>
          </a:p>
        </p:txBody>
      </p:sp>
      <p:sp>
        <p:nvSpPr>
          <p:cNvPr id="4" name="Slide Number Placeholder 3">
            <a:extLst>
              <a:ext uri="{FF2B5EF4-FFF2-40B4-BE49-F238E27FC236}">
                <a16:creationId xmlns:a16="http://schemas.microsoft.com/office/drawing/2014/main" id="{BC9CBADD-5AE5-CE0E-DF6D-1DA4955AB788}"/>
              </a:ext>
            </a:extLst>
          </p:cNvPr>
          <p:cNvSpPr>
            <a:spLocks noGrp="1"/>
          </p:cNvSpPr>
          <p:nvPr>
            <p:ph type="sldNum" sz="quarter" idx="12"/>
          </p:nvPr>
        </p:nvSpPr>
        <p:spPr/>
        <p:txBody>
          <a:bodyPr/>
          <a:lstStyle/>
          <a:p>
            <a:fld id="{0028B4D4-FF0B-7348-8D92-6EB93DDA7D4D}" type="slidenum">
              <a:rPr lang="en-US" smtClean="0"/>
              <a:t>65</a:t>
            </a:fld>
            <a:endParaRPr lang="en-US"/>
          </a:p>
        </p:txBody>
      </p:sp>
    </p:spTree>
    <p:extLst>
      <p:ext uri="{BB962C8B-B14F-4D97-AF65-F5344CB8AC3E}">
        <p14:creationId xmlns:p14="http://schemas.microsoft.com/office/powerpoint/2010/main" val="350406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1E2B-EE49-AD20-410C-E236B210802E}"/>
              </a:ext>
            </a:extLst>
          </p:cNvPr>
          <p:cNvSpPr>
            <a:spLocks noGrp="1"/>
          </p:cNvSpPr>
          <p:nvPr>
            <p:ph type="title"/>
          </p:nvPr>
        </p:nvSpPr>
        <p:spPr/>
        <p:txBody>
          <a:bodyPr/>
          <a:lstStyle/>
          <a:p>
            <a:r>
              <a:rPr lang="en-US" b="0" dirty="0"/>
              <a:t>Installing a working version of CUDA can be hard, as it depends strongly on the operating system and GPU hardware</a:t>
            </a:r>
            <a:endParaRPr lang="en-US" dirty="0"/>
          </a:p>
        </p:txBody>
      </p:sp>
      <p:sp>
        <p:nvSpPr>
          <p:cNvPr id="3" name="Content Placeholder 2">
            <a:extLst>
              <a:ext uri="{FF2B5EF4-FFF2-40B4-BE49-F238E27FC236}">
                <a16:creationId xmlns:a16="http://schemas.microsoft.com/office/drawing/2014/main" id="{B538E3E0-212F-A3E9-91C2-28133F7CB1A4}"/>
              </a:ext>
            </a:extLst>
          </p:cNvPr>
          <p:cNvSpPr>
            <a:spLocks noGrp="1"/>
          </p:cNvSpPr>
          <p:nvPr>
            <p:ph idx="1"/>
          </p:nvPr>
        </p:nvSpPr>
        <p:spPr>
          <a:xfrm>
            <a:off x="284408" y="1661374"/>
            <a:ext cx="11069392" cy="4827107"/>
          </a:xfrm>
        </p:spPr>
        <p:txBody>
          <a:bodyPr/>
          <a:lstStyle/>
          <a:p>
            <a:r>
              <a:rPr lang="en-US" dirty="0"/>
              <a:t>The GPU driver must be installed in the operating system (Windows or Linux) and not with any Python package installers (pip, </a:t>
            </a:r>
            <a:r>
              <a:rPr lang="en-US" dirty="0" err="1"/>
              <a:t>conda</a:t>
            </a:r>
            <a:r>
              <a:rPr lang="en-US" dirty="0"/>
              <a:t>, </a:t>
            </a:r>
            <a:r>
              <a:rPr lang="en-US" dirty="0" err="1"/>
              <a:t>uv</a:t>
            </a:r>
            <a:r>
              <a:rPr lang="en-US" dirty="0"/>
              <a:t>, </a:t>
            </a:r>
            <a:r>
              <a:rPr lang="en-US" dirty="0" err="1"/>
              <a:t>pixi</a:t>
            </a:r>
            <a:r>
              <a:rPr lang="en-US" dirty="0"/>
              <a:t>). You might get it directly from Nvidia or through the operating system's package installer (such as apt for Ubuntu).</a:t>
            </a:r>
          </a:p>
          <a:p>
            <a:r>
              <a:rPr lang="en-US" dirty="0"/>
              <a:t>The CUDA compiler and its libraries are distinct from the device driver, and they can be installed with </a:t>
            </a:r>
            <a:r>
              <a:rPr lang="en-US" dirty="0" err="1"/>
              <a:t>conda</a:t>
            </a:r>
            <a:r>
              <a:rPr lang="en-US" dirty="0"/>
              <a:t>. The story is more complicated for CUDA 11, but for CUDA 12, just include </a:t>
            </a:r>
            <a:r>
              <a:rPr lang="en-US" dirty="0" err="1"/>
              <a:t>cuda</a:t>
            </a:r>
            <a:r>
              <a:rPr lang="en-US" dirty="0"/>
              <a:t>-version=12 in the list of packages to install.</a:t>
            </a:r>
          </a:p>
          <a:p>
            <a:r>
              <a:rPr lang="en-US" dirty="0"/>
              <a:t>Nvidia publishes a </a:t>
            </a:r>
            <a:r>
              <a:rPr lang="en-US" dirty="0">
                <a:solidFill>
                  <a:srgbClr val="FFFF00"/>
                </a:solidFill>
                <a:hlinkClick r:id="rId2">
                  <a:extLst>
                    <a:ext uri="{A12FA001-AC4F-418D-AE19-62706E023703}">
                      <ahyp:hlinkClr xmlns:ahyp="http://schemas.microsoft.com/office/drawing/2018/hyperlinkcolor" val="tx"/>
                    </a:ext>
                  </a:extLst>
                </a:hlinkClick>
              </a:rPr>
              <a:t>table of version compatibility</a:t>
            </a:r>
            <a:r>
              <a:rPr lang="en-US" dirty="0">
                <a:solidFill>
                  <a:srgbClr val="FFFF00"/>
                </a:solidFill>
              </a:rPr>
              <a:t> </a:t>
            </a:r>
            <a:r>
              <a:rPr lang="en-US" dirty="0"/>
              <a:t>between GPU hardware, drivers, and CUDA packages.</a:t>
            </a:r>
          </a:p>
          <a:p>
            <a:endParaRPr lang="en-US" dirty="0"/>
          </a:p>
        </p:txBody>
      </p:sp>
      <p:sp>
        <p:nvSpPr>
          <p:cNvPr id="4" name="Slide Number Placeholder 3">
            <a:extLst>
              <a:ext uri="{FF2B5EF4-FFF2-40B4-BE49-F238E27FC236}">
                <a16:creationId xmlns:a16="http://schemas.microsoft.com/office/drawing/2014/main" id="{C1836239-7D4B-D800-CBBE-436B37DDB841}"/>
              </a:ext>
            </a:extLst>
          </p:cNvPr>
          <p:cNvSpPr>
            <a:spLocks noGrp="1"/>
          </p:cNvSpPr>
          <p:nvPr>
            <p:ph type="sldNum" sz="quarter" idx="12"/>
          </p:nvPr>
        </p:nvSpPr>
        <p:spPr/>
        <p:txBody>
          <a:bodyPr/>
          <a:lstStyle/>
          <a:p>
            <a:fld id="{0028B4D4-FF0B-7348-8D92-6EB93DDA7D4D}" type="slidenum">
              <a:rPr lang="en-US" smtClean="0"/>
              <a:t>66</a:t>
            </a:fld>
            <a:endParaRPr lang="en-US"/>
          </a:p>
        </p:txBody>
      </p:sp>
    </p:spTree>
    <p:extLst>
      <p:ext uri="{BB962C8B-B14F-4D97-AF65-F5344CB8AC3E}">
        <p14:creationId xmlns:p14="http://schemas.microsoft.com/office/powerpoint/2010/main" val="325161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706B-97DE-44AB-E546-E36C73686F09}"/>
              </a:ext>
            </a:extLst>
          </p:cNvPr>
          <p:cNvSpPr>
            <a:spLocks noGrp="1"/>
          </p:cNvSpPr>
          <p:nvPr>
            <p:ph type="title"/>
          </p:nvPr>
        </p:nvSpPr>
        <p:spPr/>
        <p:txBody>
          <a:bodyPr/>
          <a:lstStyle/>
          <a:p>
            <a:r>
              <a:rPr lang="en-US" dirty="0"/>
              <a:t>Lets have a look at our setup</a:t>
            </a:r>
          </a:p>
        </p:txBody>
      </p:sp>
      <p:sp>
        <p:nvSpPr>
          <p:cNvPr id="3" name="Content Placeholder 2">
            <a:extLst>
              <a:ext uri="{FF2B5EF4-FFF2-40B4-BE49-F238E27FC236}">
                <a16:creationId xmlns:a16="http://schemas.microsoft.com/office/drawing/2014/main" id="{4989CA75-8E2D-D24C-695B-33515C153ABF}"/>
              </a:ext>
            </a:extLst>
          </p:cNvPr>
          <p:cNvSpPr>
            <a:spLocks noGrp="1"/>
          </p:cNvSpPr>
          <p:nvPr>
            <p:ph idx="1"/>
          </p:nvPr>
        </p:nvSpPr>
        <p:spPr/>
        <p:txBody>
          <a:bodyPr/>
          <a:lstStyle/>
          <a:p>
            <a:pPr marL="0" indent="0">
              <a:buNone/>
            </a:pPr>
            <a:r>
              <a:rPr lang="en-US" dirty="0"/>
              <a:t>Two useful shell commands:</a:t>
            </a:r>
          </a:p>
          <a:p>
            <a:r>
              <a:rPr lang="en-US" dirty="0" err="1"/>
              <a:t>nvidia-smi</a:t>
            </a:r>
            <a:r>
              <a:rPr lang="en-US" dirty="0"/>
              <a:t> is Nvidia’s tool to find out what hardware is installed and what it is doing</a:t>
            </a:r>
          </a:p>
          <a:p>
            <a:r>
              <a:rPr lang="en-US" dirty="0" err="1"/>
              <a:t>Numba</a:t>
            </a:r>
            <a:r>
              <a:rPr lang="en-US" dirty="0"/>
              <a:t> comes with a </a:t>
            </a:r>
            <a:r>
              <a:rPr lang="en-US" dirty="0" err="1"/>
              <a:t>numba</a:t>
            </a:r>
            <a:r>
              <a:rPr lang="en-US" dirty="0"/>
              <a:t> -s command line tool to print the versions of everything: incompatibilities between driver and CUDA package can be found here. </a:t>
            </a:r>
          </a:p>
          <a:p>
            <a:endParaRPr lang="en-US" dirty="0"/>
          </a:p>
        </p:txBody>
      </p:sp>
      <p:sp>
        <p:nvSpPr>
          <p:cNvPr id="4" name="Slide Number Placeholder 3">
            <a:extLst>
              <a:ext uri="{FF2B5EF4-FFF2-40B4-BE49-F238E27FC236}">
                <a16:creationId xmlns:a16="http://schemas.microsoft.com/office/drawing/2014/main" id="{5001020C-5C6D-8A08-5035-0FCB4996B4EE}"/>
              </a:ext>
            </a:extLst>
          </p:cNvPr>
          <p:cNvSpPr>
            <a:spLocks noGrp="1"/>
          </p:cNvSpPr>
          <p:nvPr>
            <p:ph type="sldNum" sz="quarter" idx="12"/>
          </p:nvPr>
        </p:nvSpPr>
        <p:spPr/>
        <p:txBody>
          <a:bodyPr/>
          <a:lstStyle/>
          <a:p>
            <a:fld id="{0028B4D4-FF0B-7348-8D92-6EB93DDA7D4D}" type="slidenum">
              <a:rPr lang="en-US" smtClean="0"/>
              <a:t>67</a:t>
            </a:fld>
            <a:endParaRPr lang="en-US"/>
          </a:p>
        </p:txBody>
      </p:sp>
    </p:spTree>
    <p:extLst>
      <p:ext uri="{BB962C8B-B14F-4D97-AF65-F5344CB8AC3E}">
        <p14:creationId xmlns:p14="http://schemas.microsoft.com/office/powerpoint/2010/main" val="3615927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31BD39-13D7-7BF8-21EF-70AFA3970306}"/>
              </a:ext>
            </a:extLst>
          </p:cNvPr>
          <p:cNvPicPr>
            <a:picLocks noChangeAspect="1"/>
          </p:cNvPicPr>
          <p:nvPr/>
        </p:nvPicPr>
        <p:blipFill>
          <a:blip r:embed="rId2"/>
          <a:stretch>
            <a:fillRect/>
          </a:stretch>
        </p:blipFill>
        <p:spPr>
          <a:xfrm>
            <a:off x="130479" y="1325563"/>
            <a:ext cx="8924405" cy="5395912"/>
          </a:xfrm>
          <a:prstGeom prst="rect">
            <a:avLst/>
          </a:prstGeom>
        </p:spPr>
      </p:pic>
      <p:sp>
        <p:nvSpPr>
          <p:cNvPr id="2" name="Title 1">
            <a:extLst>
              <a:ext uri="{FF2B5EF4-FFF2-40B4-BE49-F238E27FC236}">
                <a16:creationId xmlns:a16="http://schemas.microsoft.com/office/drawing/2014/main" id="{89CD228C-AB2F-3A8A-A06E-75E245779196}"/>
              </a:ext>
            </a:extLst>
          </p:cNvPr>
          <p:cNvSpPr>
            <a:spLocks noGrp="1"/>
          </p:cNvSpPr>
          <p:nvPr>
            <p:ph type="title"/>
          </p:nvPr>
        </p:nvSpPr>
        <p:spPr/>
        <p:txBody>
          <a:bodyPr/>
          <a:lstStyle/>
          <a:p>
            <a:r>
              <a:rPr lang="en-US" dirty="0"/>
              <a:t>Programming model</a:t>
            </a:r>
          </a:p>
        </p:txBody>
      </p:sp>
      <p:sp>
        <p:nvSpPr>
          <p:cNvPr id="3" name="Content Placeholder 2">
            <a:extLst>
              <a:ext uri="{FF2B5EF4-FFF2-40B4-BE49-F238E27FC236}">
                <a16:creationId xmlns:a16="http://schemas.microsoft.com/office/drawing/2014/main" id="{3B896925-4161-C6B4-F1FB-34C550F3C296}"/>
              </a:ext>
            </a:extLst>
          </p:cNvPr>
          <p:cNvSpPr>
            <a:spLocks noGrp="1"/>
          </p:cNvSpPr>
          <p:nvPr>
            <p:ph idx="1"/>
          </p:nvPr>
        </p:nvSpPr>
        <p:spPr>
          <a:xfrm>
            <a:off x="7139836" y="797683"/>
            <a:ext cx="5052164" cy="4175150"/>
          </a:xfrm>
          <a:solidFill>
            <a:srgbClr val="FFE699"/>
          </a:solidFill>
        </p:spPr>
        <p:txBody>
          <a:bodyPr>
            <a:normAutofit fontScale="85000" lnSpcReduction="20000"/>
          </a:bodyPr>
          <a:lstStyle/>
          <a:p>
            <a:r>
              <a:rPr lang="en-US" dirty="0">
                <a:solidFill>
                  <a:schemeClr val="tx1"/>
                </a:solidFill>
              </a:rPr>
              <a:t>The explicit iteration over elements of an array on the CPU is replaced by a GPU "kernel" function that applies to just one array element</a:t>
            </a:r>
          </a:p>
          <a:p>
            <a:r>
              <a:rPr lang="en-US" dirty="0">
                <a:solidFill>
                  <a:schemeClr val="tx1"/>
                </a:solidFill>
              </a:rPr>
              <a:t>Each kernel-execution "thread" might run at any time. </a:t>
            </a:r>
          </a:p>
          <a:p>
            <a:r>
              <a:rPr lang="en-US" dirty="0">
                <a:solidFill>
                  <a:schemeClr val="tx1"/>
                </a:solidFill>
              </a:rPr>
              <a:t>Execution is organized into "blocks": threads within a block run at the same time on shared resources, and the GPU schedules block execution in a way that keeps its streaming multiprocessors busy. </a:t>
            </a:r>
          </a:p>
          <a:p>
            <a:r>
              <a:rPr lang="en-US" dirty="0">
                <a:solidFill>
                  <a:schemeClr val="tx1"/>
                </a:solidFill>
              </a:rPr>
              <a:t>The array must already be in the GPU's global memory.</a:t>
            </a:r>
          </a:p>
        </p:txBody>
      </p:sp>
      <p:sp>
        <p:nvSpPr>
          <p:cNvPr id="4" name="Slide Number Placeholder 3">
            <a:extLst>
              <a:ext uri="{FF2B5EF4-FFF2-40B4-BE49-F238E27FC236}">
                <a16:creationId xmlns:a16="http://schemas.microsoft.com/office/drawing/2014/main" id="{726F47FB-1843-13B4-6CFD-7A55F8D4EEF0}"/>
              </a:ext>
            </a:extLst>
          </p:cNvPr>
          <p:cNvSpPr>
            <a:spLocks noGrp="1"/>
          </p:cNvSpPr>
          <p:nvPr>
            <p:ph type="sldNum" sz="quarter" idx="12"/>
          </p:nvPr>
        </p:nvSpPr>
        <p:spPr/>
        <p:txBody>
          <a:bodyPr/>
          <a:lstStyle/>
          <a:p>
            <a:fld id="{0028B4D4-FF0B-7348-8D92-6EB93DDA7D4D}" type="slidenum">
              <a:rPr lang="en-US" smtClean="0"/>
              <a:t>68</a:t>
            </a:fld>
            <a:endParaRPr lang="en-US"/>
          </a:p>
        </p:txBody>
      </p:sp>
    </p:spTree>
    <p:extLst>
      <p:ext uri="{BB962C8B-B14F-4D97-AF65-F5344CB8AC3E}">
        <p14:creationId xmlns:p14="http://schemas.microsoft.com/office/powerpoint/2010/main" val="197473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4359A0-C151-1743-A91D-332015F583CF}"/>
              </a:ext>
            </a:extLst>
          </p:cNvPr>
          <p:cNvSpPr/>
          <p:nvPr/>
        </p:nvSpPr>
        <p:spPr>
          <a:xfrm>
            <a:off x="0" y="1445070"/>
            <a:ext cx="12192000" cy="49112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19C13-1360-D689-02A6-9280E658E34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9ACA19BC-8066-C5C5-9714-93ED8FBA42C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04335" y="1492197"/>
            <a:ext cx="10183329" cy="4983660"/>
          </a:xfrm>
        </p:spPr>
      </p:pic>
      <p:sp>
        <p:nvSpPr>
          <p:cNvPr id="4" name="Slide Number Placeholder 3">
            <a:extLst>
              <a:ext uri="{FF2B5EF4-FFF2-40B4-BE49-F238E27FC236}">
                <a16:creationId xmlns:a16="http://schemas.microsoft.com/office/drawing/2014/main" id="{1DF90C96-91C3-67E8-383A-072FF462FCB0}"/>
              </a:ext>
            </a:extLst>
          </p:cNvPr>
          <p:cNvSpPr>
            <a:spLocks noGrp="1"/>
          </p:cNvSpPr>
          <p:nvPr>
            <p:ph type="sldNum" sz="quarter" idx="12"/>
          </p:nvPr>
        </p:nvSpPr>
        <p:spPr/>
        <p:txBody>
          <a:bodyPr/>
          <a:lstStyle/>
          <a:p>
            <a:fld id="{0028B4D4-FF0B-7348-8D92-6EB93DDA7D4D}" type="slidenum">
              <a:rPr lang="en-US" smtClean="0"/>
              <a:t>69</a:t>
            </a:fld>
            <a:endParaRPr lang="en-US"/>
          </a:p>
        </p:txBody>
      </p:sp>
    </p:spTree>
    <p:extLst>
      <p:ext uri="{BB962C8B-B14F-4D97-AF65-F5344CB8AC3E}">
        <p14:creationId xmlns:p14="http://schemas.microsoft.com/office/powerpoint/2010/main" val="514566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26F39-EE8C-FDF5-9F77-31E698F3E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A71F03-AB74-B824-EBFE-DF8E20B5F132}"/>
              </a:ext>
            </a:extLst>
          </p:cNvPr>
          <p:cNvSpPr>
            <a:spLocks noGrp="1"/>
          </p:cNvSpPr>
          <p:nvPr>
            <p:ph type="title"/>
          </p:nvPr>
        </p:nvSpPr>
        <p:spPr/>
        <p:txBody>
          <a:bodyPr/>
          <a:lstStyle/>
          <a:p>
            <a:r>
              <a:rPr lang="en-US" dirty="0"/>
              <a:t>How can we get our science done faster?</a:t>
            </a:r>
          </a:p>
        </p:txBody>
      </p:sp>
      <p:sp>
        <p:nvSpPr>
          <p:cNvPr id="3" name="Content Placeholder 2">
            <a:extLst>
              <a:ext uri="{FF2B5EF4-FFF2-40B4-BE49-F238E27FC236}">
                <a16:creationId xmlns:a16="http://schemas.microsoft.com/office/drawing/2014/main" id="{E6B42A3A-F796-A493-7CA0-7C64AEF99C5F}"/>
              </a:ext>
            </a:extLst>
          </p:cNvPr>
          <p:cNvSpPr>
            <a:spLocks noGrp="1"/>
          </p:cNvSpPr>
          <p:nvPr>
            <p:ph idx="1"/>
          </p:nvPr>
        </p:nvSpPr>
        <p:spPr>
          <a:xfrm>
            <a:off x="284408" y="1325562"/>
            <a:ext cx="11069392" cy="5030787"/>
          </a:xfrm>
        </p:spPr>
        <p:txBody>
          <a:bodyPr/>
          <a:lstStyle/>
          <a:p>
            <a:r>
              <a:rPr lang="en-US" dirty="0"/>
              <a:t>Reduce the complexity of algorithms in the application</a:t>
            </a:r>
          </a:p>
          <a:p>
            <a:pPr lvl="1"/>
            <a:r>
              <a:rPr lang="en-US" dirty="0"/>
              <a:t>Write better code</a:t>
            </a:r>
          </a:p>
          <a:p>
            <a:pPr lvl="1"/>
            <a:r>
              <a:rPr lang="en-US" dirty="0"/>
              <a:t>Consider approximations</a:t>
            </a:r>
          </a:p>
          <a:p>
            <a:pPr lvl="1"/>
            <a:r>
              <a:rPr lang="en-US" dirty="0"/>
              <a:t>Consider needed/appropriate numerical precision</a:t>
            </a:r>
          </a:p>
          <a:p>
            <a:endParaRPr lang="en-US" dirty="0"/>
          </a:p>
          <a:p>
            <a:r>
              <a:rPr lang="en-US" dirty="0">
                <a:solidFill>
                  <a:schemeClr val="bg1">
                    <a:lumMod val="50000"/>
                  </a:schemeClr>
                </a:solidFill>
              </a:rPr>
              <a:t>Increase the speed and capacity of the compute</a:t>
            </a:r>
          </a:p>
          <a:p>
            <a:pPr lvl="1"/>
            <a:r>
              <a:rPr lang="en-US" dirty="0">
                <a:solidFill>
                  <a:schemeClr val="bg1">
                    <a:lumMod val="50000"/>
                  </a:schemeClr>
                </a:solidFill>
              </a:rPr>
              <a:t>Increase clock frequency</a:t>
            </a:r>
          </a:p>
          <a:p>
            <a:endParaRPr lang="en-US" dirty="0">
              <a:solidFill>
                <a:schemeClr val="bg1">
                  <a:lumMod val="50000"/>
                </a:schemeClr>
              </a:solidFill>
            </a:endParaRPr>
          </a:p>
          <a:p>
            <a:r>
              <a:rPr lang="en-US" dirty="0">
                <a:solidFill>
                  <a:schemeClr val="bg1">
                    <a:lumMod val="50000"/>
                  </a:schemeClr>
                </a:solidFill>
              </a:rPr>
              <a:t>Find tasks within the application that can be performed in parallel</a:t>
            </a:r>
          </a:p>
          <a:p>
            <a:endParaRPr lang="en-US" dirty="0"/>
          </a:p>
        </p:txBody>
      </p:sp>
      <p:sp>
        <p:nvSpPr>
          <p:cNvPr id="4" name="Slide Number Placeholder 3">
            <a:extLst>
              <a:ext uri="{FF2B5EF4-FFF2-40B4-BE49-F238E27FC236}">
                <a16:creationId xmlns:a16="http://schemas.microsoft.com/office/drawing/2014/main" id="{DD683187-E02E-B214-CAF7-1430990677B6}"/>
              </a:ext>
            </a:extLst>
          </p:cNvPr>
          <p:cNvSpPr>
            <a:spLocks noGrp="1"/>
          </p:cNvSpPr>
          <p:nvPr>
            <p:ph type="sldNum" sz="quarter" idx="12"/>
          </p:nvPr>
        </p:nvSpPr>
        <p:spPr/>
        <p:txBody>
          <a:bodyPr/>
          <a:lstStyle/>
          <a:p>
            <a:fld id="{0028B4D4-FF0B-7348-8D92-6EB93DDA7D4D}" type="slidenum">
              <a:rPr lang="en-US" smtClean="0"/>
              <a:t>7</a:t>
            </a:fld>
            <a:endParaRPr lang="en-US"/>
          </a:p>
        </p:txBody>
      </p:sp>
      <p:sp>
        <p:nvSpPr>
          <p:cNvPr id="5" name="Rounded Rectangle 4">
            <a:extLst>
              <a:ext uri="{FF2B5EF4-FFF2-40B4-BE49-F238E27FC236}">
                <a16:creationId xmlns:a16="http://schemas.microsoft.com/office/drawing/2014/main" id="{1F143B79-D40F-D763-0838-784EBC16DFD9}"/>
              </a:ext>
            </a:extLst>
          </p:cNvPr>
          <p:cNvSpPr/>
          <p:nvPr/>
        </p:nvSpPr>
        <p:spPr>
          <a:xfrm>
            <a:off x="2258291" y="3629891"/>
            <a:ext cx="7356763" cy="20504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 We won’t talk about this today</a:t>
            </a:r>
            <a:br>
              <a:rPr lang="en-US" sz="2400" dirty="0"/>
            </a:br>
            <a:br>
              <a:rPr lang="en-US" sz="2400" dirty="0"/>
            </a:br>
            <a:r>
              <a:rPr lang="en-US" sz="2400" dirty="0"/>
              <a:t>Efficient coding and optimization techniques can </a:t>
            </a:r>
            <a:br>
              <a:rPr lang="en-US" sz="2400" dirty="0"/>
            </a:br>
            <a:r>
              <a:rPr lang="en-US" sz="2400" dirty="0"/>
              <a:t>easily fill an entire course (or an entire career…)</a:t>
            </a:r>
          </a:p>
        </p:txBody>
      </p:sp>
    </p:spTree>
    <p:extLst>
      <p:ext uri="{BB962C8B-B14F-4D97-AF65-F5344CB8AC3E}">
        <p14:creationId xmlns:p14="http://schemas.microsoft.com/office/powerpoint/2010/main" val="1043898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39D70-AE36-ED8E-628A-AFBF17B18B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65DDB6-501E-AE79-9759-F7BBF198A683}"/>
              </a:ext>
            </a:extLst>
          </p:cNvPr>
          <p:cNvSpPr>
            <a:spLocks noGrp="1"/>
          </p:cNvSpPr>
          <p:nvPr>
            <p:ph idx="1"/>
          </p:nvPr>
        </p:nvSpPr>
        <p:spPr/>
        <p:txBody>
          <a:bodyPr>
            <a:normAutofit/>
          </a:bodyPr>
          <a:lstStyle/>
          <a:p>
            <a:r>
              <a:rPr lang="en-US" dirty="0"/>
              <a:t>The </a:t>
            </a:r>
            <a:r>
              <a:rPr lang="en-US" b="1" dirty="0" err="1"/>
              <a:t>blocks_per_grid</a:t>
            </a:r>
            <a:r>
              <a:rPr lang="en-US" b="1" dirty="0"/>
              <a:t> </a:t>
            </a:r>
            <a:r>
              <a:rPr lang="en-US" dirty="0"/>
              <a:t>and </a:t>
            </a:r>
            <a:r>
              <a:rPr lang="en-US" b="1" dirty="0" err="1"/>
              <a:t>threads_per_block</a:t>
            </a:r>
            <a:r>
              <a:rPr lang="en-US" b="1" dirty="0"/>
              <a:t> </a:t>
            </a:r>
            <a:r>
              <a:rPr lang="en-US" dirty="0"/>
              <a:t>are units of work—they control how computations are scheduled on the GPU—not units of array allocation. However, for 1-dimensional data, it's often best to define them in terms of the array size:</a:t>
            </a:r>
          </a:p>
          <a:p>
            <a:endParaRPr lang="en-US" dirty="0"/>
          </a:p>
          <a:p>
            <a:endParaRPr lang="en-US" dirty="0"/>
          </a:p>
          <a:p>
            <a:br>
              <a:rPr lang="en-US" dirty="0"/>
            </a:br>
            <a:r>
              <a:rPr lang="en-US" dirty="0"/>
              <a:t>This minimizes the number of blocks needed to make sure that each array element is updated by exactly one thread.</a:t>
            </a:r>
          </a:p>
        </p:txBody>
      </p:sp>
      <p:sp>
        <p:nvSpPr>
          <p:cNvPr id="4" name="Slide Number Placeholder 3">
            <a:extLst>
              <a:ext uri="{FF2B5EF4-FFF2-40B4-BE49-F238E27FC236}">
                <a16:creationId xmlns:a16="http://schemas.microsoft.com/office/drawing/2014/main" id="{3F80084E-A717-31D3-F462-430DD26AAD43}"/>
              </a:ext>
            </a:extLst>
          </p:cNvPr>
          <p:cNvSpPr>
            <a:spLocks noGrp="1"/>
          </p:cNvSpPr>
          <p:nvPr>
            <p:ph type="sldNum" sz="quarter" idx="12"/>
          </p:nvPr>
        </p:nvSpPr>
        <p:spPr/>
        <p:txBody>
          <a:bodyPr/>
          <a:lstStyle/>
          <a:p>
            <a:fld id="{0028B4D4-FF0B-7348-8D92-6EB93DDA7D4D}" type="slidenum">
              <a:rPr lang="en-US" smtClean="0"/>
              <a:t>70</a:t>
            </a:fld>
            <a:endParaRPr lang="en-US"/>
          </a:p>
        </p:txBody>
      </p:sp>
      <p:pic>
        <p:nvPicPr>
          <p:cNvPr id="5" name="Picture 4">
            <a:extLst>
              <a:ext uri="{FF2B5EF4-FFF2-40B4-BE49-F238E27FC236}">
                <a16:creationId xmlns:a16="http://schemas.microsoft.com/office/drawing/2014/main" id="{E1D6503B-F1B8-82FB-20B5-A098B2F89E37}"/>
              </a:ext>
            </a:extLst>
          </p:cNvPr>
          <p:cNvPicPr>
            <a:picLocks noChangeAspect="1"/>
          </p:cNvPicPr>
          <p:nvPr/>
        </p:nvPicPr>
        <p:blipFill>
          <a:blip r:embed="rId2"/>
          <a:stretch>
            <a:fillRect/>
          </a:stretch>
        </p:blipFill>
        <p:spPr>
          <a:xfrm>
            <a:off x="580270" y="3429000"/>
            <a:ext cx="10773530" cy="1051560"/>
          </a:xfrm>
          <a:prstGeom prst="rect">
            <a:avLst/>
          </a:prstGeom>
        </p:spPr>
      </p:pic>
    </p:spTree>
    <p:extLst>
      <p:ext uri="{BB962C8B-B14F-4D97-AF65-F5344CB8AC3E}">
        <p14:creationId xmlns:p14="http://schemas.microsoft.com/office/powerpoint/2010/main" val="978438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63F0B8-0A7A-1633-8672-4BE5016EF9FD}"/>
              </a:ext>
            </a:extLst>
          </p:cNvPr>
          <p:cNvSpPr/>
          <p:nvPr/>
        </p:nvSpPr>
        <p:spPr>
          <a:xfrm>
            <a:off x="146304" y="1390206"/>
            <a:ext cx="11484864" cy="194468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D424D-B46A-DF07-8FD7-2729779EBA42}"/>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6AF5339-F696-A564-3724-9B3EA858979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89486" y="1298766"/>
            <a:ext cx="10213027" cy="2090992"/>
          </a:xfrm>
        </p:spPr>
      </p:pic>
      <p:sp>
        <p:nvSpPr>
          <p:cNvPr id="4" name="Slide Number Placeholder 3">
            <a:extLst>
              <a:ext uri="{FF2B5EF4-FFF2-40B4-BE49-F238E27FC236}">
                <a16:creationId xmlns:a16="http://schemas.microsoft.com/office/drawing/2014/main" id="{23B89C94-DB13-03CC-DA19-2DBE3D21429A}"/>
              </a:ext>
            </a:extLst>
          </p:cNvPr>
          <p:cNvSpPr>
            <a:spLocks noGrp="1"/>
          </p:cNvSpPr>
          <p:nvPr>
            <p:ph type="sldNum" sz="quarter" idx="12"/>
          </p:nvPr>
        </p:nvSpPr>
        <p:spPr/>
        <p:txBody>
          <a:bodyPr/>
          <a:lstStyle/>
          <a:p>
            <a:fld id="{0028B4D4-FF0B-7348-8D92-6EB93DDA7D4D}" type="slidenum">
              <a:rPr lang="en-US" smtClean="0"/>
              <a:t>71</a:t>
            </a:fld>
            <a:endParaRPr lang="en-US"/>
          </a:p>
        </p:txBody>
      </p:sp>
      <p:sp>
        <p:nvSpPr>
          <p:cNvPr id="8" name="TextBox 7">
            <a:extLst>
              <a:ext uri="{FF2B5EF4-FFF2-40B4-BE49-F238E27FC236}">
                <a16:creationId xmlns:a16="http://schemas.microsoft.com/office/drawing/2014/main" id="{757D7037-CDE8-3825-CEA6-DA4EB3D3C0AC}"/>
              </a:ext>
            </a:extLst>
          </p:cNvPr>
          <p:cNvSpPr txBox="1"/>
          <p:nvPr/>
        </p:nvSpPr>
        <p:spPr>
          <a:xfrm>
            <a:off x="410721" y="3523107"/>
            <a:ext cx="10389287" cy="1200329"/>
          </a:xfrm>
          <a:prstGeom prst="rect">
            <a:avLst/>
          </a:prstGeom>
          <a:noFill/>
        </p:spPr>
        <p:txBody>
          <a:bodyPr wrap="square" rtlCol="0">
            <a:spAutoFit/>
          </a:bodyPr>
          <a:lstStyle/>
          <a:p>
            <a:r>
              <a:rPr lang="en-US" sz="2400" dirty="0">
                <a:solidFill>
                  <a:schemeClr val="bg1"/>
                </a:solidFill>
              </a:rPr>
              <a:t>If the `</a:t>
            </a:r>
            <a:r>
              <a:rPr lang="en-US" sz="2400" dirty="0" err="1">
                <a:solidFill>
                  <a:schemeClr val="bg1"/>
                </a:solidFill>
              </a:rPr>
              <a:t>size_of_array</a:t>
            </a:r>
            <a:r>
              <a:rPr lang="en-US" sz="2400" dirty="0">
                <a:solidFill>
                  <a:schemeClr val="bg1"/>
                </a:solidFill>
              </a:rPr>
              <a:t>` doesn't fit neatly into an integer number of blocks, a few threads will be wasted. To make sure that they don't update uninitialized data, you usually need to check for an excess in the kernel function:</a:t>
            </a:r>
          </a:p>
        </p:txBody>
      </p:sp>
      <p:pic>
        <p:nvPicPr>
          <p:cNvPr id="9" name="Picture 8">
            <a:extLst>
              <a:ext uri="{FF2B5EF4-FFF2-40B4-BE49-F238E27FC236}">
                <a16:creationId xmlns:a16="http://schemas.microsoft.com/office/drawing/2014/main" id="{1A00305D-C845-88EE-A673-5DFD579FDEB6}"/>
              </a:ext>
            </a:extLst>
          </p:cNvPr>
          <p:cNvPicPr>
            <a:picLocks noChangeAspect="1"/>
          </p:cNvPicPr>
          <p:nvPr/>
        </p:nvPicPr>
        <p:blipFill>
          <a:blip r:embed="rId4"/>
          <a:srcRect b="9013"/>
          <a:stretch>
            <a:fillRect/>
          </a:stretch>
        </p:blipFill>
        <p:spPr>
          <a:xfrm>
            <a:off x="2002536" y="4859903"/>
            <a:ext cx="7772400" cy="1760353"/>
          </a:xfrm>
          <a:prstGeom prst="rect">
            <a:avLst/>
          </a:prstGeom>
        </p:spPr>
      </p:pic>
    </p:spTree>
    <p:extLst>
      <p:ext uri="{BB962C8B-B14F-4D97-AF65-F5344CB8AC3E}">
        <p14:creationId xmlns:p14="http://schemas.microsoft.com/office/powerpoint/2010/main" val="1262479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148C-BE24-90CC-1B23-C4F65E9E49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747CB0-1E12-99AE-C768-5C2DF585F61E}"/>
              </a:ext>
            </a:extLst>
          </p:cNvPr>
          <p:cNvSpPr>
            <a:spLocks noGrp="1"/>
          </p:cNvSpPr>
          <p:nvPr>
            <p:ph idx="1"/>
          </p:nvPr>
        </p:nvSpPr>
        <p:spPr/>
        <p:txBody>
          <a:bodyPr/>
          <a:lstStyle/>
          <a:p>
            <a:r>
              <a:rPr lang="en-US" dirty="0"/>
              <a:t>Now for more examples to help get you started with Python libraries on GPUs</a:t>
            </a:r>
          </a:p>
        </p:txBody>
      </p:sp>
      <p:sp>
        <p:nvSpPr>
          <p:cNvPr id="4" name="Slide Number Placeholder 3">
            <a:extLst>
              <a:ext uri="{FF2B5EF4-FFF2-40B4-BE49-F238E27FC236}">
                <a16:creationId xmlns:a16="http://schemas.microsoft.com/office/drawing/2014/main" id="{722B0129-C4B3-807D-AE41-1A5FA4B03E7E}"/>
              </a:ext>
            </a:extLst>
          </p:cNvPr>
          <p:cNvSpPr>
            <a:spLocks noGrp="1"/>
          </p:cNvSpPr>
          <p:nvPr>
            <p:ph type="sldNum" sz="quarter" idx="12"/>
          </p:nvPr>
        </p:nvSpPr>
        <p:spPr/>
        <p:txBody>
          <a:bodyPr/>
          <a:lstStyle/>
          <a:p>
            <a:fld id="{0028B4D4-FF0B-7348-8D92-6EB93DDA7D4D}" type="slidenum">
              <a:rPr lang="en-US" smtClean="0"/>
              <a:t>72</a:t>
            </a:fld>
            <a:endParaRPr lang="en-US"/>
          </a:p>
        </p:txBody>
      </p:sp>
    </p:spTree>
    <p:extLst>
      <p:ext uri="{BB962C8B-B14F-4D97-AF65-F5344CB8AC3E}">
        <p14:creationId xmlns:p14="http://schemas.microsoft.com/office/powerpoint/2010/main" val="1309337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CBCA-3A53-9FDD-3036-F07776A8A132}"/>
              </a:ext>
            </a:extLst>
          </p:cNvPr>
          <p:cNvSpPr>
            <a:spLocks noGrp="1"/>
          </p:cNvSpPr>
          <p:nvPr>
            <p:ph type="title"/>
          </p:nvPr>
        </p:nvSpPr>
        <p:spPr/>
        <p:txBody>
          <a:bodyPr/>
          <a:lstStyle/>
          <a:p>
            <a:r>
              <a:rPr lang="en-US" dirty="0"/>
              <a:t>Wrap up</a:t>
            </a:r>
          </a:p>
        </p:txBody>
      </p:sp>
      <p:sp>
        <p:nvSpPr>
          <p:cNvPr id="3" name="Content Placeholder 2">
            <a:extLst>
              <a:ext uri="{FF2B5EF4-FFF2-40B4-BE49-F238E27FC236}">
                <a16:creationId xmlns:a16="http://schemas.microsoft.com/office/drawing/2014/main" id="{F3BEF815-EE02-1D20-4C09-42089398FC74}"/>
              </a:ext>
            </a:extLst>
          </p:cNvPr>
          <p:cNvSpPr>
            <a:spLocks noGrp="1"/>
          </p:cNvSpPr>
          <p:nvPr>
            <p:ph idx="1"/>
          </p:nvPr>
        </p:nvSpPr>
        <p:spPr/>
        <p:txBody>
          <a:bodyPr/>
          <a:lstStyle/>
          <a:p>
            <a:pPr marL="0" indent="0">
              <a:buNone/>
            </a:pPr>
            <a:r>
              <a:rPr lang="en-US" dirty="0"/>
              <a:t>Parallel programming libraries exist for any language and some abstract away the underlying heterogeneous hardware</a:t>
            </a:r>
          </a:p>
          <a:p>
            <a:endParaRPr lang="en-US" dirty="0"/>
          </a:p>
          <a:p>
            <a:pPr marL="0" indent="0">
              <a:buNone/>
            </a:pPr>
            <a:r>
              <a:rPr lang="en-US" dirty="0"/>
              <a:t>BUT: you can not avoid formulating your algorithms to be efficient running in parallel – be it as independent tasks or data parallel</a:t>
            </a:r>
          </a:p>
          <a:p>
            <a:r>
              <a:rPr lang="en-US" dirty="0"/>
              <a:t>Use libraries where you can. They will result in more efficient  than </a:t>
            </a:r>
            <a:br>
              <a:rPr lang="en-US" dirty="0"/>
            </a:br>
            <a:r>
              <a:rPr lang="en-US" dirty="0"/>
              <a:t>code you (or I) can write</a:t>
            </a:r>
          </a:p>
        </p:txBody>
      </p:sp>
      <p:sp>
        <p:nvSpPr>
          <p:cNvPr id="4" name="Slide Number Placeholder 3">
            <a:extLst>
              <a:ext uri="{FF2B5EF4-FFF2-40B4-BE49-F238E27FC236}">
                <a16:creationId xmlns:a16="http://schemas.microsoft.com/office/drawing/2014/main" id="{10359A48-1712-294F-C90A-F587FF24D453}"/>
              </a:ext>
            </a:extLst>
          </p:cNvPr>
          <p:cNvSpPr>
            <a:spLocks noGrp="1"/>
          </p:cNvSpPr>
          <p:nvPr>
            <p:ph type="sldNum" sz="quarter" idx="12"/>
          </p:nvPr>
        </p:nvSpPr>
        <p:spPr/>
        <p:txBody>
          <a:bodyPr/>
          <a:lstStyle/>
          <a:p>
            <a:fld id="{0028B4D4-FF0B-7348-8D92-6EB93DDA7D4D}" type="slidenum">
              <a:rPr lang="en-US" smtClean="0"/>
              <a:t>73</a:t>
            </a:fld>
            <a:endParaRPr lang="en-US"/>
          </a:p>
        </p:txBody>
      </p:sp>
    </p:spTree>
    <p:extLst>
      <p:ext uri="{BB962C8B-B14F-4D97-AF65-F5344CB8AC3E}">
        <p14:creationId xmlns:p14="http://schemas.microsoft.com/office/powerpoint/2010/main" val="3168271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5280-D1F4-362F-B4BD-BF42BD963BE9}"/>
              </a:ext>
            </a:extLst>
          </p:cNvPr>
          <p:cNvSpPr>
            <a:spLocks noGrp="1"/>
          </p:cNvSpPr>
          <p:nvPr>
            <p:ph type="title"/>
          </p:nvPr>
        </p:nvSpPr>
        <p:spPr/>
        <p:txBody>
          <a:bodyPr/>
          <a:lstStyle/>
          <a:p>
            <a:r>
              <a:rPr lang="en-US" dirty="0"/>
              <a:t>Types of parallelism</a:t>
            </a:r>
          </a:p>
        </p:txBody>
      </p:sp>
      <p:sp>
        <p:nvSpPr>
          <p:cNvPr id="3" name="Content Placeholder 2">
            <a:extLst>
              <a:ext uri="{FF2B5EF4-FFF2-40B4-BE49-F238E27FC236}">
                <a16:creationId xmlns:a16="http://schemas.microsoft.com/office/drawing/2014/main" id="{0641BF53-C81B-6EBC-D139-46F65B3C84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3933339-804F-14F9-727A-81265B3DA081}"/>
              </a:ext>
            </a:extLst>
          </p:cNvPr>
          <p:cNvSpPr>
            <a:spLocks noGrp="1"/>
          </p:cNvSpPr>
          <p:nvPr>
            <p:ph type="sldNum" sz="quarter" idx="12"/>
          </p:nvPr>
        </p:nvSpPr>
        <p:spPr/>
        <p:txBody>
          <a:bodyPr/>
          <a:lstStyle/>
          <a:p>
            <a:fld id="{0028B4D4-FF0B-7348-8D92-6EB93DDA7D4D}" type="slidenum">
              <a:rPr lang="en-US" smtClean="0"/>
              <a:t>74</a:t>
            </a:fld>
            <a:endParaRPr lang="en-US"/>
          </a:p>
        </p:txBody>
      </p:sp>
      <p:pic>
        <p:nvPicPr>
          <p:cNvPr id="6146" name="Picture 2">
            <a:extLst>
              <a:ext uri="{FF2B5EF4-FFF2-40B4-BE49-F238E27FC236}">
                <a16:creationId xmlns:a16="http://schemas.microsoft.com/office/drawing/2014/main" id="{A86B07DD-FB61-4B33-8058-808FF0FC26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94"/>
          <a:stretch>
            <a:fillRect/>
          </a:stretch>
        </p:blipFill>
        <p:spPr bwMode="auto">
          <a:xfrm>
            <a:off x="1523313" y="1186249"/>
            <a:ext cx="8280400" cy="517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54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8F131-7822-E57C-D563-2D0FBB29C7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CACFF-162B-68BC-5172-219A167E9866}"/>
              </a:ext>
            </a:extLst>
          </p:cNvPr>
          <p:cNvSpPr>
            <a:spLocks noGrp="1"/>
          </p:cNvSpPr>
          <p:nvPr>
            <p:ph type="title"/>
          </p:nvPr>
        </p:nvSpPr>
        <p:spPr/>
        <p:txBody>
          <a:bodyPr/>
          <a:lstStyle/>
          <a:p>
            <a:r>
              <a:rPr lang="en-US" dirty="0"/>
              <a:t>How can we get our science done faster?</a:t>
            </a:r>
          </a:p>
        </p:txBody>
      </p:sp>
      <p:sp>
        <p:nvSpPr>
          <p:cNvPr id="3" name="Content Placeholder 2">
            <a:extLst>
              <a:ext uri="{FF2B5EF4-FFF2-40B4-BE49-F238E27FC236}">
                <a16:creationId xmlns:a16="http://schemas.microsoft.com/office/drawing/2014/main" id="{EE3452DA-C191-DDD2-2066-A6B8139F4427}"/>
              </a:ext>
            </a:extLst>
          </p:cNvPr>
          <p:cNvSpPr>
            <a:spLocks noGrp="1"/>
          </p:cNvSpPr>
          <p:nvPr>
            <p:ph idx="1"/>
          </p:nvPr>
        </p:nvSpPr>
        <p:spPr>
          <a:xfrm>
            <a:off x="284408" y="1325562"/>
            <a:ext cx="11069392" cy="5030787"/>
          </a:xfrm>
        </p:spPr>
        <p:txBody>
          <a:bodyPr/>
          <a:lstStyle/>
          <a:p>
            <a:r>
              <a:rPr lang="en-US" dirty="0">
                <a:solidFill>
                  <a:schemeClr val="bg1">
                    <a:lumMod val="50000"/>
                  </a:schemeClr>
                </a:solidFill>
              </a:rPr>
              <a:t>Reduce the complexity of algorithms in the application</a:t>
            </a:r>
          </a:p>
          <a:p>
            <a:pPr lvl="1"/>
            <a:r>
              <a:rPr lang="en-US" dirty="0">
                <a:solidFill>
                  <a:schemeClr val="bg1">
                    <a:lumMod val="50000"/>
                  </a:schemeClr>
                </a:solidFill>
              </a:rPr>
              <a:t>Write better code</a:t>
            </a:r>
          </a:p>
          <a:p>
            <a:pPr lvl="1"/>
            <a:r>
              <a:rPr lang="en-US" dirty="0">
                <a:solidFill>
                  <a:schemeClr val="bg1">
                    <a:lumMod val="50000"/>
                  </a:schemeClr>
                </a:solidFill>
              </a:rPr>
              <a:t>Consider approximations</a:t>
            </a:r>
          </a:p>
          <a:p>
            <a:pPr lvl="1"/>
            <a:r>
              <a:rPr lang="en-US" dirty="0">
                <a:solidFill>
                  <a:schemeClr val="bg1">
                    <a:lumMod val="50000"/>
                  </a:schemeClr>
                </a:solidFill>
              </a:rPr>
              <a:t>Consider needed/appropriate numerical precision</a:t>
            </a:r>
          </a:p>
          <a:p>
            <a:endParaRPr lang="en-US" dirty="0"/>
          </a:p>
          <a:p>
            <a:r>
              <a:rPr lang="en-US" dirty="0"/>
              <a:t>Increase the speed and capacity of the compute</a:t>
            </a:r>
          </a:p>
          <a:p>
            <a:pPr lvl="1"/>
            <a:r>
              <a:rPr lang="en-US" dirty="0"/>
              <a:t>Increase clock frequency</a:t>
            </a:r>
          </a:p>
          <a:p>
            <a:endParaRPr lang="en-US" dirty="0"/>
          </a:p>
          <a:p>
            <a:r>
              <a:rPr lang="en-US" dirty="0">
                <a:solidFill>
                  <a:schemeClr val="bg1">
                    <a:lumMod val="50000"/>
                  </a:schemeClr>
                </a:solidFill>
              </a:rPr>
              <a:t>Find tasks within the application that can be performed in parallel</a:t>
            </a:r>
          </a:p>
          <a:p>
            <a:endParaRPr lang="en-US" dirty="0"/>
          </a:p>
        </p:txBody>
      </p:sp>
      <p:sp>
        <p:nvSpPr>
          <p:cNvPr id="4" name="Slide Number Placeholder 3">
            <a:extLst>
              <a:ext uri="{FF2B5EF4-FFF2-40B4-BE49-F238E27FC236}">
                <a16:creationId xmlns:a16="http://schemas.microsoft.com/office/drawing/2014/main" id="{BD27A328-79A6-CC51-B3B2-49C20C48EB1B}"/>
              </a:ext>
            </a:extLst>
          </p:cNvPr>
          <p:cNvSpPr>
            <a:spLocks noGrp="1"/>
          </p:cNvSpPr>
          <p:nvPr>
            <p:ph type="sldNum" sz="quarter" idx="12"/>
          </p:nvPr>
        </p:nvSpPr>
        <p:spPr/>
        <p:txBody>
          <a:bodyPr/>
          <a:lstStyle/>
          <a:p>
            <a:fld id="{0028B4D4-FF0B-7348-8D92-6EB93DDA7D4D}" type="slidenum">
              <a:rPr lang="en-US" smtClean="0"/>
              <a:t>8</a:t>
            </a:fld>
            <a:endParaRPr lang="en-US"/>
          </a:p>
        </p:txBody>
      </p:sp>
    </p:spTree>
    <p:extLst>
      <p:ext uri="{BB962C8B-B14F-4D97-AF65-F5344CB8AC3E}">
        <p14:creationId xmlns:p14="http://schemas.microsoft.com/office/powerpoint/2010/main" val="2277841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BAAB5-7878-1E36-9AF6-A25EAAE69682}"/>
              </a:ext>
            </a:extLst>
          </p:cNvPr>
          <p:cNvSpPr>
            <a:spLocks noGrp="1"/>
          </p:cNvSpPr>
          <p:nvPr>
            <p:ph type="title"/>
          </p:nvPr>
        </p:nvSpPr>
        <p:spPr/>
        <p:txBody>
          <a:bodyPr/>
          <a:lstStyle/>
          <a:p>
            <a:r>
              <a:rPr lang="en-US" dirty="0"/>
              <a:t>Central Processing Units (CPUs)</a:t>
            </a:r>
          </a:p>
        </p:txBody>
      </p:sp>
      <p:sp>
        <p:nvSpPr>
          <p:cNvPr id="3" name="Content Placeholder 2">
            <a:extLst>
              <a:ext uri="{FF2B5EF4-FFF2-40B4-BE49-F238E27FC236}">
                <a16:creationId xmlns:a16="http://schemas.microsoft.com/office/drawing/2014/main" id="{14570CD8-D9B6-10ED-B5B7-A9EDF00DC3A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E6A87EC-0D92-8741-1DF8-91B7434E015D}"/>
              </a:ext>
            </a:extLst>
          </p:cNvPr>
          <p:cNvSpPr>
            <a:spLocks noGrp="1"/>
          </p:cNvSpPr>
          <p:nvPr>
            <p:ph type="sldNum" sz="quarter" idx="12"/>
          </p:nvPr>
        </p:nvSpPr>
        <p:spPr/>
        <p:txBody>
          <a:bodyPr/>
          <a:lstStyle/>
          <a:p>
            <a:fld id="{0028B4D4-FF0B-7348-8D92-6EB93DDA7D4D}" type="slidenum">
              <a:rPr lang="en-US" smtClean="0"/>
              <a:t>9</a:t>
            </a:fld>
            <a:endParaRPr lang="en-US"/>
          </a:p>
        </p:txBody>
      </p:sp>
      <p:pic>
        <p:nvPicPr>
          <p:cNvPr id="5" name="Picture 4">
            <a:extLst>
              <a:ext uri="{FF2B5EF4-FFF2-40B4-BE49-F238E27FC236}">
                <a16:creationId xmlns:a16="http://schemas.microsoft.com/office/drawing/2014/main" id="{FA9CB63E-49DF-C534-FF5C-1FEA734F2C5A}"/>
              </a:ext>
            </a:extLst>
          </p:cNvPr>
          <p:cNvPicPr>
            <a:picLocks noChangeAspect="1"/>
          </p:cNvPicPr>
          <p:nvPr/>
        </p:nvPicPr>
        <p:blipFill>
          <a:blip r:embed="rId2"/>
          <a:srcRect t="3622"/>
          <a:stretch>
            <a:fillRect/>
          </a:stretch>
        </p:blipFill>
        <p:spPr>
          <a:xfrm>
            <a:off x="1461004" y="1043630"/>
            <a:ext cx="8970489" cy="5780389"/>
          </a:xfrm>
          <a:prstGeom prst="rect">
            <a:avLst/>
          </a:prstGeom>
        </p:spPr>
      </p:pic>
    </p:spTree>
    <p:extLst>
      <p:ext uri="{BB962C8B-B14F-4D97-AF65-F5344CB8AC3E}">
        <p14:creationId xmlns:p14="http://schemas.microsoft.com/office/powerpoint/2010/main" val="3435643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50781</TotalTime>
  <Words>2992</Words>
  <Application>Microsoft Macintosh PowerPoint</Application>
  <PresentationFormat>Widescreen</PresentationFormat>
  <Paragraphs>381</Paragraphs>
  <Slides>74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TimesNewRomanPS</vt:lpstr>
      <vt:lpstr>Wingdings</vt:lpstr>
      <vt:lpstr>Office Theme</vt:lpstr>
      <vt:lpstr>Lightning Introduction to  Parallel Programming</vt:lpstr>
      <vt:lpstr>My career in high-energy physics</vt:lpstr>
      <vt:lpstr>My Goal for Today</vt:lpstr>
      <vt:lpstr>Bulk data processing vs time to insight</vt:lpstr>
      <vt:lpstr>How can we get our science done faster or cheaper?</vt:lpstr>
      <vt:lpstr>How can we get our science done faster?</vt:lpstr>
      <vt:lpstr>How can we get our science done faster?</vt:lpstr>
      <vt:lpstr>How can we get our science done faster?</vt:lpstr>
      <vt:lpstr>Central Processing Units (CPUs)</vt:lpstr>
      <vt:lpstr>How to go faster?</vt:lpstr>
      <vt:lpstr>More transistors? Moore’s Law</vt:lpstr>
      <vt:lpstr>Trends in transistors to compute architectures</vt:lpstr>
      <vt:lpstr>What happened in the early 2000s?</vt:lpstr>
      <vt:lpstr>PowerPoint Presentation</vt:lpstr>
      <vt:lpstr>PowerPoint Presentation</vt:lpstr>
      <vt:lpstr>Data centers and low-power applications drive the market</vt:lpstr>
      <vt:lpstr>Power is a leading consideration in data centers (too)</vt:lpstr>
      <vt:lpstr>Just how important is energy in data centers?</vt:lpstr>
      <vt:lpstr>How can we get our science done faster?</vt:lpstr>
      <vt:lpstr>Parallelization of certain tasks of our program, so that they are executed simultaneously (threads)</vt:lpstr>
      <vt:lpstr>Parallel hole  digging</vt:lpstr>
      <vt:lpstr>Why not just “embarrassingly” parallel?</vt:lpstr>
      <vt:lpstr>Memory demands out pace supply</vt:lpstr>
      <vt:lpstr>Another way to look at the importance of memory footprint</vt:lpstr>
      <vt:lpstr>What does all this mean?</vt:lpstr>
      <vt:lpstr>What does all this mean?</vt:lpstr>
      <vt:lpstr>Task Parallelism and Data parallelism examples</vt:lpstr>
      <vt:lpstr>Programming considerations</vt:lpstr>
      <vt:lpstr>Amdahl’s “Law”: (P)arallel code fraction determines how much faster your application can go using N cores/threads</vt:lpstr>
      <vt:lpstr>To use a 64 core CPU at high efficiency, how much of your application must be parallel?</vt:lpstr>
      <vt:lpstr>PowerPoint Presentation</vt:lpstr>
      <vt:lpstr>Heterogeneous computing</vt:lpstr>
      <vt:lpstr>What is a GPU? Graphics Processing Units</vt:lpstr>
      <vt:lpstr>Wait aren’t GPUs for gaming?</vt:lpstr>
      <vt:lpstr>PowerPoint Presentation</vt:lpstr>
      <vt:lpstr>PowerPoint Presentation</vt:lpstr>
      <vt:lpstr>Other types of hardware accelerators</vt:lpstr>
      <vt:lpstr>GPUs have risen together with AI</vt:lpstr>
      <vt:lpstr>How does a GPU differ from a many-core CPU?</vt:lpstr>
      <vt:lpstr>Hardware to software</vt:lpstr>
      <vt:lpstr>Software for accelerator hardware</vt:lpstr>
      <vt:lpstr>PowerPoint Presentation</vt:lpstr>
      <vt:lpstr>Nvidia GPU programming: CUDA</vt:lpstr>
      <vt:lpstr>To effectively use such a high thread count, “kernels” must be identified and sent to the accelerator to compute</vt:lpstr>
      <vt:lpstr>A simple CUDA example?</vt:lpstr>
      <vt:lpstr>Extra care is needed any time a thread writes to shared memory</vt:lpstr>
      <vt:lpstr>Programming model</vt:lpstr>
      <vt:lpstr>Memory bandwidth and data movement</vt:lpstr>
      <vt:lpstr>Which code results in more a performant parallel application? (independently of if a GPU, vector CPU, etc)</vt:lpstr>
      <vt:lpstr>Tools and Libraries: OpenMP</vt:lpstr>
      <vt:lpstr>Tools and Libraries:  std::thread</vt:lpstr>
      <vt:lpstr>Similarly in python…. </vt:lpstr>
      <vt:lpstr>Tools and Libraries: TBB</vt:lpstr>
      <vt:lpstr>The CMS multi-threaded framework uses TBB to schedule 1000s of tasks per event and to allow multiple events to be processed concurrently </vt:lpstr>
      <vt:lpstr>Does heterogeneity mean I need to write code for each different architecture?</vt:lpstr>
      <vt:lpstr>Example: Alpaka</vt:lpstr>
      <vt:lpstr>Alpaka performance examples</vt:lpstr>
      <vt:lpstr>Example: SYCL</vt:lpstr>
      <vt:lpstr>SYCL code  example..</vt:lpstr>
      <vt:lpstr>Libraries for scaling codes to large problems: MPI</vt:lpstr>
      <vt:lpstr>Another library for horizontal scaling but for Python: Dask</vt:lpstr>
      <vt:lpstr>Scientific Python on GPUs</vt:lpstr>
      <vt:lpstr>Python and GPU</vt:lpstr>
      <vt:lpstr>Python and ML</vt:lpstr>
      <vt:lpstr>Most libraries specifically address CUDA, Nvidia's brand of GPU programming</vt:lpstr>
      <vt:lpstr>Installing a working version of CUDA can be hard, as it depends strongly on the operating system and GPU hardware</vt:lpstr>
      <vt:lpstr>Lets have a look at our setup</vt:lpstr>
      <vt:lpstr>Programming model</vt:lpstr>
      <vt:lpstr>PowerPoint Presentation</vt:lpstr>
      <vt:lpstr>PowerPoint Presentation</vt:lpstr>
      <vt:lpstr>PowerPoint Presentation</vt:lpstr>
      <vt:lpstr>PowerPoint Presentation</vt:lpstr>
      <vt:lpstr>Wrap up</vt:lpstr>
      <vt:lpstr>Types of parallelism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Current projections of future needs (and other topics)</dc:title>
  <dc:creator>David Lange</dc:creator>
  <cp:lastModifiedBy>David Lange</cp:lastModifiedBy>
  <cp:revision>202</cp:revision>
  <dcterms:created xsi:type="dcterms:W3CDTF">2020-11-30T14:34:23Z</dcterms:created>
  <dcterms:modified xsi:type="dcterms:W3CDTF">2025-06-17T16:55:26Z</dcterms:modified>
</cp:coreProperties>
</file>